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y="5143500" cx="9144000"/>
  <p:notesSz cx="6858000" cy="9144000"/>
  <p:embeddedFontLst>
    <p:embeddedFont>
      <p:font typeface="IBM Plex Sans"/>
      <p:regular r:id="rId63"/>
      <p:bold r:id="rId64"/>
      <p:italic r:id="rId65"/>
      <p:boldItalic r:id="rId66"/>
    </p:embeddedFont>
    <p:embeddedFont>
      <p:font typeface="Anaheim"/>
      <p:regular r:id="rId67"/>
      <p:bold r:id="rId68"/>
    </p:embeddedFont>
    <p:embeddedFont>
      <p:font typeface="Hind"/>
      <p:regular r:id="rId69"/>
      <p:bold r:id="rId70"/>
    </p:embeddedFont>
    <p:embeddedFont>
      <p:font typeface="Space Grotesk Medium"/>
      <p:regular r:id="rId71"/>
      <p:bold r:id="rId72"/>
    </p:embeddedFont>
    <p:embeddedFont>
      <p:font typeface="Space Grotesk"/>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SpaceGrotesk-regular.fntdata"/><Relationship Id="rId72" Type="http://schemas.openxmlformats.org/officeDocument/2006/relationships/font" Target="fonts/SpaceGroteskMedium-bold.fntdata"/><Relationship Id="rId31" Type="http://schemas.openxmlformats.org/officeDocument/2006/relationships/slide" Target="slides/slide27.xml"/><Relationship Id="rId30" Type="http://schemas.openxmlformats.org/officeDocument/2006/relationships/slide" Target="slides/slide26.xml"/><Relationship Id="rId74" Type="http://schemas.openxmlformats.org/officeDocument/2006/relationships/font" Target="fonts/SpaceGrotesk-bold.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SpaceGroteskMedium-regular.fntdata"/><Relationship Id="rId70" Type="http://schemas.openxmlformats.org/officeDocument/2006/relationships/font" Target="fonts/Hind-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IBMPlexSans-bold.fntdata"/><Relationship Id="rId63" Type="http://schemas.openxmlformats.org/officeDocument/2006/relationships/font" Target="fonts/IBMPlexSans-regular.fntdata"/><Relationship Id="rId22" Type="http://schemas.openxmlformats.org/officeDocument/2006/relationships/slide" Target="slides/slide18.xml"/><Relationship Id="rId66" Type="http://schemas.openxmlformats.org/officeDocument/2006/relationships/font" Target="fonts/IBMPlexSans-boldItalic.fntdata"/><Relationship Id="rId21" Type="http://schemas.openxmlformats.org/officeDocument/2006/relationships/slide" Target="slides/slide17.xml"/><Relationship Id="rId65" Type="http://schemas.openxmlformats.org/officeDocument/2006/relationships/font" Target="fonts/IBMPlexSans-italic.fntdata"/><Relationship Id="rId24" Type="http://schemas.openxmlformats.org/officeDocument/2006/relationships/slide" Target="slides/slide20.xml"/><Relationship Id="rId68" Type="http://schemas.openxmlformats.org/officeDocument/2006/relationships/font" Target="fonts/Anaheim-bold.fntdata"/><Relationship Id="rId23" Type="http://schemas.openxmlformats.org/officeDocument/2006/relationships/slide" Target="slides/slide19.xml"/><Relationship Id="rId67" Type="http://schemas.openxmlformats.org/officeDocument/2006/relationships/font" Target="fonts/Anaheim-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Hind-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aa630a4fa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aa630a4fa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a630a4fa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a630a4fa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aa630a4fa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aa630a4fa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aa630a4fa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aa630a4fa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aa630a4fa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aa630a4fa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aa630a4fa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aa630a4fa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is never simple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aa6d69d1f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aa6d69d1f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clear routes through the state to train in offensive hacking and attach to such units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aa630a4fa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aa630a4fa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much info out there but I am sure they operate in the same way as the </a:t>
            </a:r>
            <a:r>
              <a:rPr lang="en"/>
              <a:t>regular</a:t>
            </a:r>
            <a:r>
              <a:rPr lang="en"/>
              <a:t> military with PMCs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vietnam/singapore cybercrime hotspots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aa630a4fa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aa630a4fa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aa630a4fa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aa630a4f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aa630a4fa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aa630a4fa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aa630a4fa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aa630a4fa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aa6d69d1f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aa6d69d1f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aa630a4fa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aa630a4fa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aa630a4fa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aa630a4fa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aa630a4fa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aa630a4fa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aa630a4fa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aa630a4fa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aa630a4fa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aa630a4fa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aa6d69d1f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aa6d69d1f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aa630a4fa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aa630a4fa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aa630a4fa6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aa630a4fa6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aa630a4fa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aa630a4fa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Orion software compromised</a:t>
            </a:r>
            <a:endParaRPr/>
          </a:p>
          <a:p>
            <a:pPr indent="-298450" lvl="0" marL="457200" rtl="0" algn="l">
              <a:spcBef>
                <a:spcPts val="0"/>
              </a:spcBef>
              <a:spcAft>
                <a:spcPts val="0"/>
              </a:spcAft>
              <a:buSzPts val="1100"/>
              <a:buChar char="●"/>
            </a:pPr>
            <a:r>
              <a:rPr lang="en"/>
              <a:t>Trojan to orion customers</a:t>
            </a:r>
            <a:endParaRPr/>
          </a:p>
          <a:p>
            <a:pPr indent="-298450" lvl="0" marL="457200" rtl="0" algn="l">
              <a:spcBef>
                <a:spcPts val="0"/>
              </a:spcBef>
              <a:spcAft>
                <a:spcPts val="0"/>
              </a:spcAft>
              <a:buSzPts val="1100"/>
              <a:buChar char="●"/>
            </a:pPr>
            <a:r>
              <a:rPr lang="en"/>
              <a:t>12-14 day dormant period</a:t>
            </a:r>
            <a:endParaRPr/>
          </a:p>
          <a:p>
            <a:pPr indent="-298450" lvl="0" marL="457200" rtl="0" algn="l">
              <a:spcBef>
                <a:spcPts val="0"/>
              </a:spcBef>
              <a:spcAft>
                <a:spcPts val="0"/>
              </a:spcAft>
              <a:buSzPts val="1100"/>
              <a:buChar char="●"/>
            </a:pPr>
            <a:r>
              <a:rPr lang="en"/>
              <a:t>Once access acquired, escalate and data theft, undetected for months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aa6d69d1f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aa6d69d1f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Orion software compromised</a:t>
            </a:r>
            <a:endParaRPr/>
          </a:p>
          <a:p>
            <a:pPr indent="-298450" lvl="0" marL="457200" rtl="0" algn="l">
              <a:spcBef>
                <a:spcPts val="0"/>
              </a:spcBef>
              <a:spcAft>
                <a:spcPts val="0"/>
              </a:spcAft>
              <a:buSzPts val="1100"/>
              <a:buChar char="●"/>
            </a:pPr>
            <a:r>
              <a:rPr lang="en"/>
              <a:t>Trojan to orion customers</a:t>
            </a:r>
            <a:endParaRPr/>
          </a:p>
          <a:p>
            <a:pPr indent="-298450" lvl="0" marL="457200" rtl="0" algn="l">
              <a:spcBef>
                <a:spcPts val="0"/>
              </a:spcBef>
              <a:spcAft>
                <a:spcPts val="0"/>
              </a:spcAft>
              <a:buSzPts val="1100"/>
              <a:buChar char="●"/>
            </a:pPr>
            <a:r>
              <a:rPr lang="en"/>
              <a:t>12-14 day dormant period</a:t>
            </a:r>
            <a:endParaRPr/>
          </a:p>
          <a:p>
            <a:pPr indent="-298450" lvl="0" marL="457200" rtl="0" algn="l">
              <a:spcBef>
                <a:spcPts val="0"/>
              </a:spcBef>
              <a:spcAft>
                <a:spcPts val="0"/>
              </a:spcAft>
              <a:buSzPts val="1100"/>
              <a:buChar char="●"/>
            </a:pPr>
            <a:r>
              <a:rPr lang="en"/>
              <a:t>Once access acquired, escalate and data theft, undetected for months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aa630a4fa6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aa630a4fa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aa6d69d1f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aa6d69d1f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aa630a4fa6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aa630a4fa6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aa6d69d1f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aa6d69d1f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aa630a4fa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aa630a4fa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aa630a4fa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aa630a4fa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aa630a4fa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aa630a4fa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aa630a4fa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aa630a4fa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aa630a4fa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aa630a4fa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aa6d69d1f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aa6d69d1f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aa630a4fa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aa630a4fa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aa630a4fa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aa630a4fa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aa630a4fa6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aa630a4fa6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aa630a4fa6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aa630a4fa6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aa630a4fa6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aa630a4fa6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aa6d69d1f7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aa6d69d1f7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aa630a4fa6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aa630a4fa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aa630a4fa6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aa630a4fa6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aa630a4fa6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aa630a4fa6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aa630a4fa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aa630a4fa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aa630a4fa6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aa630a4fa6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aa630a4fa6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aa630a4fa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aa630a4fa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aa630a4fa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28600" y="444150"/>
            <a:ext cx="7723200" cy="24306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7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672050" y="3009750"/>
            <a:ext cx="6243300" cy="8289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8600" y="1313400"/>
            <a:ext cx="6576000" cy="13236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74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0" name="Google Shape;40;p11"/>
          <p:cNvSpPr txBox="1"/>
          <p:nvPr>
            <p:ph idx="1" type="subTitle"/>
          </p:nvPr>
        </p:nvSpPr>
        <p:spPr>
          <a:xfrm>
            <a:off x="4803000" y="3399000"/>
            <a:ext cx="4112400" cy="43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2" name="Shape 42"/>
        <p:cNvGrpSpPr/>
        <p:nvPr/>
      </p:nvGrpSpPr>
      <p:grpSpPr>
        <a:xfrm>
          <a:off x="0" y="0"/>
          <a:ext cx="0" cy="0"/>
          <a:chOff x="0" y="0"/>
          <a:chExt cx="0" cy="0"/>
        </a:xfrm>
      </p:grpSpPr>
      <p:sp>
        <p:nvSpPr>
          <p:cNvPr id="43" name="Google Shape;43;p13"/>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13"/>
          <p:cNvSpPr txBox="1"/>
          <p:nvPr>
            <p:ph hasCustomPrompt="1" idx="2" type="title"/>
          </p:nvPr>
        </p:nvSpPr>
        <p:spPr>
          <a:xfrm>
            <a:off x="228600" y="895940"/>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 name="Google Shape;45;p13"/>
          <p:cNvSpPr txBox="1"/>
          <p:nvPr>
            <p:ph hasCustomPrompt="1" idx="3" type="title"/>
          </p:nvPr>
        </p:nvSpPr>
        <p:spPr>
          <a:xfrm>
            <a:off x="228600" y="2280565"/>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 name="Google Shape;46;p13"/>
          <p:cNvSpPr txBox="1"/>
          <p:nvPr>
            <p:ph hasCustomPrompt="1" idx="4" type="title"/>
          </p:nvPr>
        </p:nvSpPr>
        <p:spPr>
          <a:xfrm>
            <a:off x="2751896" y="895940"/>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 name="Google Shape;47;p13"/>
          <p:cNvSpPr txBox="1"/>
          <p:nvPr>
            <p:ph hasCustomPrompt="1" idx="5" type="title"/>
          </p:nvPr>
        </p:nvSpPr>
        <p:spPr>
          <a:xfrm>
            <a:off x="2751896" y="2280575"/>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 name="Google Shape;48;p13"/>
          <p:cNvSpPr txBox="1"/>
          <p:nvPr>
            <p:ph hasCustomPrompt="1" idx="6" type="title"/>
          </p:nvPr>
        </p:nvSpPr>
        <p:spPr>
          <a:xfrm>
            <a:off x="228599" y="3665190"/>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p:nvPr>
            <p:ph hasCustomPrompt="1" idx="7" type="title"/>
          </p:nvPr>
        </p:nvSpPr>
        <p:spPr>
          <a:xfrm>
            <a:off x="2751899" y="3665211"/>
            <a:ext cx="734700" cy="554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p:nvPr>
            <p:ph idx="1" type="subTitle"/>
          </p:nvPr>
        </p:nvSpPr>
        <p:spPr>
          <a:xfrm>
            <a:off x="228600" y="1373838"/>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51" name="Google Shape;51;p13"/>
          <p:cNvSpPr txBox="1"/>
          <p:nvPr>
            <p:ph idx="8" type="subTitle"/>
          </p:nvPr>
        </p:nvSpPr>
        <p:spPr>
          <a:xfrm>
            <a:off x="2751900" y="1373838"/>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52" name="Google Shape;52;p13"/>
          <p:cNvSpPr txBox="1"/>
          <p:nvPr>
            <p:ph idx="9" type="subTitle"/>
          </p:nvPr>
        </p:nvSpPr>
        <p:spPr>
          <a:xfrm>
            <a:off x="228600" y="4143100"/>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53" name="Google Shape;53;p13"/>
          <p:cNvSpPr txBox="1"/>
          <p:nvPr>
            <p:ph idx="13" type="subTitle"/>
          </p:nvPr>
        </p:nvSpPr>
        <p:spPr>
          <a:xfrm>
            <a:off x="228600" y="2781540"/>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54" name="Google Shape;54;p13"/>
          <p:cNvSpPr txBox="1"/>
          <p:nvPr>
            <p:ph idx="14" type="subTitle"/>
          </p:nvPr>
        </p:nvSpPr>
        <p:spPr>
          <a:xfrm>
            <a:off x="2751900" y="2781540"/>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55" name="Google Shape;55;p13"/>
          <p:cNvSpPr txBox="1"/>
          <p:nvPr>
            <p:ph idx="15" type="subTitle"/>
          </p:nvPr>
        </p:nvSpPr>
        <p:spPr>
          <a:xfrm>
            <a:off x="2751900" y="4143202"/>
            <a:ext cx="21423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56" name="Google Shape;56;p13"/>
          <p:cNvSpPr/>
          <p:nvPr>
            <p:ph idx="16" type="pic"/>
          </p:nvPr>
        </p:nvSpPr>
        <p:spPr>
          <a:xfrm>
            <a:off x="5655325" y="895950"/>
            <a:ext cx="3260100" cy="4018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57" name="Shape 57"/>
        <p:cNvGrpSpPr/>
        <p:nvPr/>
      </p:nvGrpSpPr>
      <p:grpSpPr>
        <a:xfrm>
          <a:off x="0" y="0"/>
          <a:ext cx="0" cy="0"/>
          <a:chOff x="0" y="0"/>
          <a:chExt cx="0" cy="0"/>
        </a:xfrm>
      </p:grpSpPr>
      <p:sp>
        <p:nvSpPr>
          <p:cNvPr id="58" name="Google Shape;58;p14"/>
          <p:cNvSpPr txBox="1"/>
          <p:nvPr>
            <p:ph type="title"/>
          </p:nvPr>
        </p:nvSpPr>
        <p:spPr>
          <a:xfrm>
            <a:off x="228600" y="888300"/>
            <a:ext cx="7496100" cy="15078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9" name="Google Shape;59;p14"/>
          <p:cNvSpPr txBox="1"/>
          <p:nvPr>
            <p:ph idx="1" type="subTitle"/>
          </p:nvPr>
        </p:nvSpPr>
        <p:spPr>
          <a:xfrm>
            <a:off x="2528775" y="2624550"/>
            <a:ext cx="6387300" cy="163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sz="1200"/>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60" name="Shape 60"/>
        <p:cNvGrpSpPr/>
        <p:nvPr/>
      </p:nvGrpSpPr>
      <p:grpSpPr>
        <a:xfrm>
          <a:off x="0" y="0"/>
          <a:ext cx="0" cy="0"/>
          <a:chOff x="0" y="0"/>
          <a:chExt cx="0" cy="0"/>
        </a:xfrm>
      </p:grpSpPr>
      <p:sp>
        <p:nvSpPr>
          <p:cNvPr id="61" name="Google Shape;61;p15"/>
          <p:cNvSpPr txBox="1"/>
          <p:nvPr>
            <p:ph type="title"/>
          </p:nvPr>
        </p:nvSpPr>
        <p:spPr>
          <a:xfrm>
            <a:off x="228600" y="228600"/>
            <a:ext cx="4263000" cy="985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2" name="Google Shape;62;p15"/>
          <p:cNvSpPr txBox="1"/>
          <p:nvPr>
            <p:ph idx="1" type="subTitle"/>
          </p:nvPr>
        </p:nvSpPr>
        <p:spPr>
          <a:xfrm>
            <a:off x="228600" y="2215200"/>
            <a:ext cx="4356000" cy="26997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Open Sans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63" name="Google Shape;63;p15"/>
          <p:cNvSpPr/>
          <p:nvPr>
            <p:ph idx="2" type="pic"/>
          </p:nvPr>
        </p:nvSpPr>
        <p:spPr>
          <a:xfrm>
            <a:off x="4778100" y="228600"/>
            <a:ext cx="4137300" cy="46863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4" name="Shape 64"/>
        <p:cNvGrpSpPr/>
        <p:nvPr/>
      </p:nvGrpSpPr>
      <p:grpSpPr>
        <a:xfrm>
          <a:off x="0" y="0"/>
          <a:ext cx="0" cy="0"/>
          <a:chOff x="0" y="0"/>
          <a:chExt cx="0" cy="0"/>
        </a:xfrm>
      </p:grpSpPr>
      <p:sp>
        <p:nvSpPr>
          <p:cNvPr id="65" name="Google Shape;65;p16"/>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16"/>
          <p:cNvSpPr txBox="1"/>
          <p:nvPr>
            <p:ph idx="1" type="subTitle"/>
          </p:nvPr>
        </p:nvSpPr>
        <p:spPr>
          <a:xfrm>
            <a:off x="4778050" y="1334504"/>
            <a:ext cx="4137300" cy="73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7" name="Google Shape;67;p16"/>
          <p:cNvSpPr txBox="1"/>
          <p:nvPr>
            <p:ph idx="2" type="subTitle"/>
          </p:nvPr>
        </p:nvSpPr>
        <p:spPr>
          <a:xfrm>
            <a:off x="4778050" y="2666116"/>
            <a:ext cx="4136700" cy="73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 name="Google Shape;68;p16"/>
          <p:cNvSpPr txBox="1"/>
          <p:nvPr>
            <p:ph idx="3" type="subTitle"/>
          </p:nvPr>
        </p:nvSpPr>
        <p:spPr>
          <a:xfrm>
            <a:off x="4778050" y="3997725"/>
            <a:ext cx="4136700" cy="73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 name="Google Shape;69;p16"/>
          <p:cNvSpPr txBox="1"/>
          <p:nvPr>
            <p:ph idx="4" type="subTitle"/>
          </p:nvPr>
        </p:nvSpPr>
        <p:spPr>
          <a:xfrm>
            <a:off x="4778050" y="979600"/>
            <a:ext cx="4137300" cy="43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70" name="Google Shape;70;p16"/>
          <p:cNvSpPr txBox="1"/>
          <p:nvPr>
            <p:ph idx="5" type="subTitle"/>
          </p:nvPr>
        </p:nvSpPr>
        <p:spPr>
          <a:xfrm>
            <a:off x="4778050" y="2311209"/>
            <a:ext cx="4136700" cy="43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71" name="Google Shape;71;p16"/>
          <p:cNvSpPr txBox="1"/>
          <p:nvPr>
            <p:ph idx="6" type="subTitle"/>
          </p:nvPr>
        </p:nvSpPr>
        <p:spPr>
          <a:xfrm>
            <a:off x="4778050" y="3642819"/>
            <a:ext cx="4136700" cy="43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72" name="Google Shape;72;p16"/>
          <p:cNvSpPr/>
          <p:nvPr>
            <p:ph idx="7" type="pic"/>
          </p:nvPr>
        </p:nvSpPr>
        <p:spPr>
          <a:xfrm>
            <a:off x="228600" y="891600"/>
            <a:ext cx="3602700" cy="40233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3" name="Shape 73"/>
        <p:cNvGrpSpPr/>
        <p:nvPr/>
      </p:nvGrpSpPr>
      <p:grpSpPr>
        <a:xfrm>
          <a:off x="0" y="0"/>
          <a:ext cx="0" cy="0"/>
          <a:chOff x="0" y="0"/>
          <a:chExt cx="0" cy="0"/>
        </a:xfrm>
      </p:grpSpPr>
      <p:sp>
        <p:nvSpPr>
          <p:cNvPr id="74" name="Google Shape;74;p17"/>
          <p:cNvSpPr txBox="1"/>
          <p:nvPr>
            <p:ph type="title"/>
          </p:nvPr>
        </p:nvSpPr>
        <p:spPr>
          <a:xfrm>
            <a:off x="228600" y="228600"/>
            <a:ext cx="868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7"/>
          <p:cNvSpPr txBox="1"/>
          <p:nvPr>
            <p:ph idx="1" type="subTitle"/>
          </p:nvPr>
        </p:nvSpPr>
        <p:spPr>
          <a:xfrm>
            <a:off x="513256" y="1874225"/>
            <a:ext cx="39033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6" name="Google Shape;76;p17"/>
          <p:cNvSpPr txBox="1"/>
          <p:nvPr>
            <p:ph idx="2" type="subTitle"/>
          </p:nvPr>
        </p:nvSpPr>
        <p:spPr>
          <a:xfrm>
            <a:off x="4727444" y="1874225"/>
            <a:ext cx="39033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 name="Google Shape;77;p17"/>
          <p:cNvSpPr txBox="1"/>
          <p:nvPr>
            <p:ph idx="3" type="subTitle"/>
          </p:nvPr>
        </p:nvSpPr>
        <p:spPr>
          <a:xfrm>
            <a:off x="513256" y="3412600"/>
            <a:ext cx="39033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8" name="Google Shape;78;p17"/>
          <p:cNvSpPr txBox="1"/>
          <p:nvPr>
            <p:ph idx="4" type="subTitle"/>
          </p:nvPr>
        </p:nvSpPr>
        <p:spPr>
          <a:xfrm>
            <a:off x="4727444" y="3412600"/>
            <a:ext cx="39033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9" name="Google Shape;79;p17"/>
          <p:cNvSpPr txBox="1"/>
          <p:nvPr>
            <p:ph idx="5" type="subTitle"/>
          </p:nvPr>
        </p:nvSpPr>
        <p:spPr>
          <a:xfrm>
            <a:off x="513257" y="1519325"/>
            <a:ext cx="3903300" cy="43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9pPr>
          </a:lstStyle>
          <a:p/>
        </p:txBody>
      </p:sp>
      <p:sp>
        <p:nvSpPr>
          <p:cNvPr id="80" name="Google Shape;80;p17"/>
          <p:cNvSpPr txBox="1"/>
          <p:nvPr>
            <p:ph idx="6" type="subTitle"/>
          </p:nvPr>
        </p:nvSpPr>
        <p:spPr>
          <a:xfrm>
            <a:off x="513257" y="3057700"/>
            <a:ext cx="3903300" cy="43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9pPr>
          </a:lstStyle>
          <a:p/>
        </p:txBody>
      </p:sp>
      <p:sp>
        <p:nvSpPr>
          <p:cNvPr id="81" name="Google Shape;81;p17"/>
          <p:cNvSpPr txBox="1"/>
          <p:nvPr>
            <p:ph idx="7" type="subTitle"/>
          </p:nvPr>
        </p:nvSpPr>
        <p:spPr>
          <a:xfrm>
            <a:off x="4727408" y="1519325"/>
            <a:ext cx="3903300" cy="43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9pPr>
          </a:lstStyle>
          <a:p/>
        </p:txBody>
      </p:sp>
      <p:sp>
        <p:nvSpPr>
          <p:cNvPr id="82" name="Google Shape;82;p17"/>
          <p:cNvSpPr txBox="1"/>
          <p:nvPr>
            <p:ph idx="8" type="subTitle"/>
          </p:nvPr>
        </p:nvSpPr>
        <p:spPr>
          <a:xfrm>
            <a:off x="4727408" y="3057700"/>
            <a:ext cx="3903300" cy="43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3" name="Shape 83"/>
        <p:cNvGrpSpPr/>
        <p:nvPr/>
      </p:nvGrpSpPr>
      <p:grpSpPr>
        <a:xfrm>
          <a:off x="0" y="0"/>
          <a:ext cx="0" cy="0"/>
          <a:chOff x="0" y="0"/>
          <a:chExt cx="0" cy="0"/>
        </a:xfrm>
      </p:grpSpPr>
      <p:sp>
        <p:nvSpPr>
          <p:cNvPr id="84" name="Google Shape;84;p18"/>
          <p:cNvSpPr txBox="1"/>
          <p:nvPr>
            <p:ph type="title"/>
          </p:nvPr>
        </p:nvSpPr>
        <p:spPr>
          <a:xfrm>
            <a:off x="228603" y="669425"/>
            <a:ext cx="5617500" cy="12930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18"/>
          <p:cNvSpPr txBox="1"/>
          <p:nvPr>
            <p:ph idx="1" type="subTitle"/>
          </p:nvPr>
        </p:nvSpPr>
        <p:spPr>
          <a:xfrm>
            <a:off x="228601" y="1962425"/>
            <a:ext cx="2605800" cy="1046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 name="Google Shape;86;p18"/>
          <p:cNvSpPr txBox="1"/>
          <p:nvPr/>
        </p:nvSpPr>
        <p:spPr>
          <a:xfrm>
            <a:off x="6732300" y="3519775"/>
            <a:ext cx="2183100" cy="8004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Hind"/>
                <a:ea typeface="Hind"/>
                <a:cs typeface="Hind"/>
                <a:sym typeface="Hind"/>
              </a:rPr>
              <a:t>CREDITS:</a:t>
            </a:r>
            <a:r>
              <a:rPr lang="en" sz="1000">
                <a:solidFill>
                  <a:schemeClr val="dk1"/>
                </a:solidFill>
                <a:latin typeface="Hind"/>
                <a:ea typeface="Hind"/>
                <a:cs typeface="Hind"/>
                <a:sym typeface="Hind"/>
              </a:rPr>
              <a:t> This presentation template was created by </a:t>
            </a:r>
            <a:r>
              <a:rPr b="1" lang="en" sz="1000" u="sng">
                <a:solidFill>
                  <a:schemeClr val="dk1"/>
                </a:solidFill>
                <a:latin typeface="Hind"/>
                <a:ea typeface="Hind"/>
                <a:cs typeface="Hind"/>
                <a:sym typeface="Hind"/>
                <a:hlinkClick r:id="rId2">
                  <a:extLst>
                    <a:ext uri="{A12FA001-AC4F-418D-AE19-62706E023703}">
                      <ahyp:hlinkClr val="tx"/>
                    </a:ext>
                  </a:extLst>
                </a:hlinkClick>
              </a:rPr>
              <a:t>Slidesgo</a:t>
            </a:r>
            <a:r>
              <a:rPr lang="en" sz="1000">
                <a:solidFill>
                  <a:schemeClr val="dk1"/>
                </a:solidFill>
                <a:latin typeface="Hind"/>
                <a:ea typeface="Hind"/>
                <a:cs typeface="Hind"/>
                <a:sym typeface="Hind"/>
              </a:rPr>
              <a:t>, and includes icons, infographics &amp; images by </a:t>
            </a:r>
            <a:r>
              <a:rPr b="1" lang="en" sz="1000" u="sng">
                <a:solidFill>
                  <a:schemeClr val="dk1"/>
                </a:solidFill>
                <a:latin typeface="Hind"/>
                <a:ea typeface="Hind"/>
                <a:cs typeface="Hind"/>
                <a:sym typeface="Hind"/>
                <a:hlinkClick r:id="rId3">
                  <a:extLst>
                    <a:ext uri="{A12FA001-AC4F-418D-AE19-62706E023703}">
                      <ahyp:hlinkClr val="tx"/>
                    </a:ext>
                  </a:extLst>
                </a:hlinkClick>
              </a:rPr>
              <a:t>Freepik</a:t>
            </a:r>
            <a:r>
              <a:rPr lang="en" sz="1000" u="sng">
                <a:solidFill>
                  <a:schemeClr val="dk1"/>
                </a:solidFill>
                <a:latin typeface="Hind"/>
                <a:ea typeface="Hind"/>
                <a:cs typeface="Hind"/>
                <a:sym typeface="Hind"/>
              </a:rPr>
              <a:t> </a:t>
            </a:r>
            <a:endParaRPr b="1" sz="1000" u="sng">
              <a:solidFill>
                <a:schemeClr val="dk1"/>
              </a:solidFill>
              <a:latin typeface="Hind"/>
              <a:ea typeface="Hind"/>
              <a:cs typeface="Hind"/>
              <a:sym typeface="Hin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7" name="Shape 8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8" name="Shape 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228600" y="766500"/>
            <a:ext cx="6204300" cy="2930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263300" y="803100"/>
            <a:ext cx="1652100" cy="1108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idx="1" type="subTitle"/>
          </p:nvPr>
        </p:nvSpPr>
        <p:spPr>
          <a:xfrm>
            <a:off x="228600" y="3940200"/>
            <a:ext cx="6505200" cy="400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 name="Google Shape;17;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5"/>
          <p:cNvSpPr txBox="1"/>
          <p:nvPr>
            <p:ph idx="1" type="subTitle"/>
          </p:nvPr>
        </p:nvSpPr>
        <p:spPr>
          <a:xfrm>
            <a:off x="4408725" y="3456300"/>
            <a:ext cx="4506600" cy="92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 name="Google Shape;21;p5"/>
          <p:cNvSpPr txBox="1"/>
          <p:nvPr>
            <p:ph idx="2" type="subTitle"/>
          </p:nvPr>
        </p:nvSpPr>
        <p:spPr>
          <a:xfrm>
            <a:off x="228622" y="1397700"/>
            <a:ext cx="8686800" cy="923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 name="Google Shape;22;p5"/>
          <p:cNvSpPr txBox="1"/>
          <p:nvPr>
            <p:ph idx="3" type="subTitle"/>
          </p:nvPr>
        </p:nvSpPr>
        <p:spPr>
          <a:xfrm>
            <a:off x="228600" y="1042800"/>
            <a:ext cx="8686800" cy="431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23" name="Google Shape;23;p5"/>
          <p:cNvSpPr txBox="1"/>
          <p:nvPr>
            <p:ph idx="4" type="subTitle"/>
          </p:nvPr>
        </p:nvSpPr>
        <p:spPr>
          <a:xfrm>
            <a:off x="4408771" y="3101400"/>
            <a:ext cx="4506600" cy="431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Space Grotesk"/>
              <a:buNone/>
              <a:defRPr b="1" sz="16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gn="ctr">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sp>
        <p:nvSpPr>
          <p:cNvPr id="24" name="Google Shape;24;p5"/>
          <p:cNvSpPr/>
          <p:nvPr>
            <p:ph idx="5" type="pic"/>
          </p:nvPr>
        </p:nvSpPr>
        <p:spPr>
          <a:xfrm flipH="1">
            <a:off x="228599" y="2807700"/>
            <a:ext cx="3693600" cy="18657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720000" y="445019"/>
            <a:ext cx="476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7"/>
          <p:cNvSpPr txBox="1"/>
          <p:nvPr>
            <p:ph idx="1" type="subTitle"/>
          </p:nvPr>
        </p:nvSpPr>
        <p:spPr>
          <a:xfrm>
            <a:off x="713225" y="1790975"/>
            <a:ext cx="4294800" cy="1908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txBox="1"/>
          <p:nvPr>
            <p:ph type="title"/>
          </p:nvPr>
        </p:nvSpPr>
        <p:spPr>
          <a:xfrm>
            <a:off x="2135550" y="1441675"/>
            <a:ext cx="4872900" cy="118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4" name="Google Shape;34;p9"/>
          <p:cNvSpPr txBox="1"/>
          <p:nvPr>
            <p:ph idx="1" type="subTitle"/>
          </p:nvPr>
        </p:nvSpPr>
        <p:spPr>
          <a:xfrm>
            <a:off x="2135550" y="2784625"/>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 name="Shape 35"/>
        <p:cNvGrpSpPr/>
        <p:nvPr/>
      </p:nvGrpSpPr>
      <p:grpSpPr>
        <a:xfrm>
          <a:off x="0" y="0"/>
          <a:ext cx="0" cy="0"/>
          <a:chOff x="0" y="0"/>
          <a:chExt cx="0" cy="0"/>
        </a:xfrm>
      </p:grpSpPr>
      <p:sp>
        <p:nvSpPr>
          <p:cNvPr id="36" name="Google Shape;36;p10"/>
          <p:cNvSpPr/>
          <p:nvPr>
            <p:ph idx="2" type="pic"/>
          </p:nvPr>
        </p:nvSpPr>
        <p:spPr>
          <a:xfrm>
            <a:off x="0" y="0"/>
            <a:ext cx="9144000" cy="5143500"/>
          </a:xfrm>
          <a:prstGeom prst="rect">
            <a:avLst/>
          </a:prstGeom>
          <a:noFill/>
          <a:ln>
            <a:noFill/>
          </a:ln>
        </p:spPr>
      </p:sp>
      <p:sp>
        <p:nvSpPr>
          <p:cNvPr id="37" name="Google Shape;37;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6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Space Grotesk"/>
              <a:buNone/>
              <a:defRPr b="1" sz="26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1pPr>
            <a:lvl2pPr indent="-304800" lvl="1" marL="9144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2pPr>
            <a:lvl3pPr indent="-304800" lvl="2" marL="13716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3pPr>
            <a:lvl4pPr indent="-304800" lvl="3" marL="1828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4pPr>
            <a:lvl5pPr indent="-304800" lvl="4" marL="22860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5pPr>
            <a:lvl6pPr indent="-304800" lvl="5" marL="27432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6pPr>
            <a:lvl7pPr indent="-304800" lvl="6" marL="32004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7pPr>
            <a:lvl8pPr indent="-304800" lvl="7" marL="36576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8pPr>
            <a:lvl9pPr indent="-304800" lvl="8" marL="411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gif"/><Relationship Id="rId4" Type="http://schemas.openxmlformats.org/officeDocument/2006/relationships/image" Target="../media/image18.gif"/><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gif"/><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gif"/><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24.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19.gif"/><Relationship Id="rId5" Type="http://schemas.openxmlformats.org/officeDocument/2006/relationships/image" Target="../media/image12.gif"/><Relationship Id="rId6"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3.gif"/><Relationship Id="rId4" Type="http://schemas.openxmlformats.org/officeDocument/2006/relationships/image" Target="../media/image31.gif"/><Relationship Id="rId5"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5.gif"/><Relationship Id="rId4" Type="http://schemas.openxmlformats.org/officeDocument/2006/relationships/image" Target="../media/image37.gif"/><Relationship Id="rId5" Type="http://schemas.openxmlformats.org/officeDocument/2006/relationships/image" Target="../media/image29.gif"/><Relationship Id="rId6" Type="http://schemas.openxmlformats.org/officeDocument/2006/relationships/image" Target="../media/image42.gif"/><Relationship Id="rId7"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gif"/><Relationship Id="rId4" Type="http://schemas.openxmlformats.org/officeDocument/2006/relationships/image" Target="../media/image38.gif"/><Relationship Id="rId5"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6.gif"/><Relationship Id="rId4" Type="http://schemas.openxmlformats.org/officeDocument/2006/relationships/image" Target="../media/image23.gif"/><Relationship Id="rId5" Type="http://schemas.openxmlformats.org/officeDocument/2006/relationships/image" Target="../media/image28.gif"/><Relationship Id="rId6"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5.gif"/><Relationship Id="rId4" Type="http://schemas.openxmlformats.org/officeDocument/2006/relationships/image" Target="../media/image39.gif"/><Relationship Id="rId9" Type="http://schemas.openxmlformats.org/officeDocument/2006/relationships/image" Target="../media/image52.gif"/><Relationship Id="rId5" Type="http://schemas.openxmlformats.org/officeDocument/2006/relationships/image" Target="../media/image40.png"/><Relationship Id="rId6" Type="http://schemas.openxmlformats.org/officeDocument/2006/relationships/image" Target="../media/image34.png"/><Relationship Id="rId7" Type="http://schemas.openxmlformats.org/officeDocument/2006/relationships/image" Target="../media/image41.png"/><Relationship Id="rId8" Type="http://schemas.openxmlformats.org/officeDocument/2006/relationships/image" Target="../media/image4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4.gif"/><Relationship Id="rId4" Type="http://schemas.openxmlformats.org/officeDocument/2006/relationships/image" Target="../media/image48.gif"/><Relationship Id="rId5"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7.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51.gif"/><Relationship Id="rId4" Type="http://schemas.openxmlformats.org/officeDocument/2006/relationships/image" Target="../media/image54.gif"/><Relationship Id="rId5"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4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6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8.gif"/><Relationship Id="rId4" Type="http://schemas.openxmlformats.org/officeDocument/2006/relationships/image" Target="../media/image85.gif"/><Relationship Id="rId5"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8.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81.gif"/><Relationship Id="rId4" Type="http://schemas.openxmlformats.org/officeDocument/2006/relationships/image" Target="../media/image69.gif"/><Relationship Id="rId5"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4.gif"/><Relationship Id="rId4" Type="http://schemas.openxmlformats.org/officeDocument/2006/relationships/image" Target="../media/image65.gif"/><Relationship Id="rId5"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4.gif"/><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gif"/><Relationship Id="rId5" Type="http://schemas.openxmlformats.org/officeDocument/2006/relationships/image" Target="../media/image3.gif"/><Relationship Id="rId6" Type="http://schemas.openxmlformats.org/officeDocument/2006/relationships/image" Target="../media/image6.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volatility.py" TargetMode="External"/><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2.png"/><Relationship Id="rId4" Type="http://schemas.openxmlformats.org/officeDocument/2006/relationships/image" Target="../media/image71.png"/><Relationship Id="rId5"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0.png"/><Relationship Id="rId4" Type="http://schemas.openxmlformats.org/officeDocument/2006/relationships/image" Target="../media/image80.png"/><Relationship Id="rId5"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78.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76.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79.gif"/><Relationship Id="rId4" Type="http://schemas.openxmlformats.org/officeDocument/2006/relationships/image" Target="../media/image82.gif"/><Relationship Id="rId5" Type="http://schemas.openxmlformats.org/officeDocument/2006/relationships/image" Target="../media/image83.png"/><Relationship Id="rId6"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74.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hyperlink" Target="https://tryhackme.com/room/" TargetMode="External"/><Relationship Id="rId4" Type="http://schemas.openxmlformats.org/officeDocument/2006/relationships/image" Target="../media/image84.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0.gif"/><Relationship Id="rId4" Type="http://schemas.openxmlformats.org/officeDocument/2006/relationships/image" Target="../media/image15.gif"/><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 Kiddie</a:t>
            </a:r>
            <a:endParaRPr/>
          </a:p>
        </p:txBody>
      </p:sp>
      <p:sp>
        <p:nvSpPr>
          <p:cNvPr id="188" name="Google Shape;188;p30"/>
          <p:cNvSpPr txBox="1"/>
          <p:nvPr/>
        </p:nvSpPr>
        <p:spPr>
          <a:xfrm>
            <a:off x="262759" y="801300"/>
            <a:ext cx="86868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Goal: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Attack, vandalise and inflict maximum damage with a script they have not read</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Typical Target: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Low hanging fruit, widely known vulnerable targets</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Mitigation tactics: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Get on top of recent patching and common vulnerabilities, consider taking up religion if they get hold of RaaS…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Calibre of attack complexity: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Low to low (unless they get lucky) </a:t>
            </a:r>
            <a:endParaRPr b="1" sz="1600">
              <a:solidFill>
                <a:schemeClr val="dk1"/>
              </a:solidFill>
              <a:latin typeface="IBM Plex Sans"/>
              <a:ea typeface="IBM Plex Sans"/>
              <a:cs typeface="IBM Plex Sans"/>
              <a:sym typeface="IBM Plex Sans"/>
            </a:endParaRPr>
          </a:p>
        </p:txBody>
      </p:sp>
      <p:pic>
        <p:nvPicPr>
          <p:cNvPr descr="a dog wearing glasses sits at a computer keyboard (provided by Tenor)" id="189" name="Google Shape;189;p30"/>
          <p:cNvPicPr preferRelativeResize="0"/>
          <p:nvPr/>
        </p:nvPicPr>
        <p:blipFill>
          <a:blip r:embed="rId3">
            <a:alphaModFix/>
          </a:blip>
          <a:stretch>
            <a:fillRect/>
          </a:stretch>
        </p:blipFill>
        <p:spPr>
          <a:xfrm>
            <a:off x="6517650" y="3264825"/>
            <a:ext cx="2474125" cy="1813375"/>
          </a:xfrm>
          <a:prstGeom prst="rect">
            <a:avLst/>
          </a:prstGeom>
          <a:noFill/>
          <a:ln>
            <a:noFill/>
          </a:ln>
        </p:spPr>
      </p:pic>
      <p:pic>
        <p:nvPicPr>
          <p:cNvPr descr="a man wearing sunglasses is typing on a shs computer (provided by Tenor)" id="190" name="Google Shape;190;p30"/>
          <p:cNvPicPr preferRelativeResize="0"/>
          <p:nvPr/>
        </p:nvPicPr>
        <p:blipFill>
          <a:blip r:embed="rId4">
            <a:alphaModFix/>
          </a:blip>
          <a:stretch>
            <a:fillRect/>
          </a:stretch>
        </p:blipFill>
        <p:spPr>
          <a:xfrm>
            <a:off x="4509744" y="3264825"/>
            <a:ext cx="1921406" cy="1813375"/>
          </a:xfrm>
          <a:prstGeom prst="rect">
            <a:avLst/>
          </a:prstGeom>
          <a:noFill/>
          <a:ln>
            <a:noFill/>
          </a:ln>
        </p:spPr>
      </p:pic>
      <p:sp>
        <p:nvSpPr>
          <p:cNvPr id="191" name="Google Shape;191;p30"/>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Persistent Threat (APTs) </a:t>
            </a:r>
            <a:endParaRPr/>
          </a:p>
        </p:txBody>
      </p:sp>
      <p:sp>
        <p:nvSpPr>
          <p:cNvPr id="197" name="Google Shape;197;p31"/>
          <p:cNvSpPr txBox="1"/>
          <p:nvPr/>
        </p:nvSpPr>
        <p:spPr>
          <a:xfrm>
            <a:off x="262759" y="801300"/>
            <a:ext cx="8686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Goal: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Destabilise nation states, disrupt major CNI and other process, steal critical information, generally… be a nuisance on an impressive scale</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Typical Target: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Critical National Infrastructure, Supply Chain, Defence Industry, Government bodies</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Mitigation tactics: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Do not upset ANYONE, realistically if you are the victim of a nation-state attack, even prayer may not be enough, STUXNET TOOK ADVANTAGE OF 4 ZERO DAY VULNERABILITIES!!!</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Calibre of attack complexity: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HIGH to HIGH </a:t>
            </a:r>
            <a:endParaRPr b="1" sz="1600">
              <a:solidFill>
                <a:schemeClr val="dk1"/>
              </a:solidFill>
              <a:latin typeface="IBM Plex Sans"/>
              <a:ea typeface="IBM Plex Sans"/>
              <a:cs typeface="IBM Plex Sans"/>
              <a:sym typeface="IBM Plex Sans"/>
            </a:endParaRPr>
          </a:p>
        </p:txBody>
      </p:sp>
      <p:pic>
        <p:nvPicPr>
          <p:cNvPr descr="a cat wearing a hat with a red hammer and sickle on it (provided by Tenor)" id="198" name="Google Shape;198;p31"/>
          <p:cNvPicPr preferRelativeResize="0"/>
          <p:nvPr/>
        </p:nvPicPr>
        <p:blipFill>
          <a:blip r:embed="rId3">
            <a:alphaModFix/>
          </a:blip>
          <a:stretch>
            <a:fillRect/>
          </a:stretch>
        </p:blipFill>
        <p:spPr>
          <a:xfrm>
            <a:off x="7472200" y="3572425"/>
            <a:ext cx="1671800" cy="1571075"/>
          </a:xfrm>
          <a:prstGeom prst="rect">
            <a:avLst/>
          </a:prstGeom>
          <a:noFill/>
          <a:ln>
            <a:noFill/>
          </a:ln>
        </p:spPr>
      </p:pic>
      <p:sp>
        <p:nvSpPr>
          <p:cNvPr id="199" name="Google Shape;199;p31"/>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 Criminals</a:t>
            </a:r>
            <a:endParaRPr/>
          </a:p>
        </p:txBody>
      </p:sp>
      <p:sp>
        <p:nvSpPr>
          <p:cNvPr id="205" name="Google Shape;205;p32"/>
          <p:cNvSpPr txBox="1"/>
          <p:nvPr/>
        </p:nvSpPr>
        <p:spPr>
          <a:xfrm>
            <a:off x="262759" y="801300"/>
            <a:ext cx="86868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Goal: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Ransomware, exfiltrate data, anything that can generate some dosh! </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Typical Target: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Financial institutions and businesses</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Mitigation tactics: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Standard prevention and follow NCSC guidance as per ransomware/extortion</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Calibre of attack complexity: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Moderate</a:t>
            </a:r>
            <a:endParaRPr b="1" sz="1600">
              <a:solidFill>
                <a:schemeClr val="dk1"/>
              </a:solidFill>
              <a:latin typeface="IBM Plex Sans"/>
              <a:ea typeface="IBM Plex Sans"/>
              <a:cs typeface="IBM Plex Sans"/>
              <a:sym typeface="IBM Plex Sans"/>
            </a:endParaRPr>
          </a:p>
        </p:txBody>
      </p:sp>
      <p:pic>
        <p:nvPicPr>
          <p:cNvPr id="206" name="Google Shape;206;p32"/>
          <p:cNvPicPr preferRelativeResize="0"/>
          <p:nvPr>
            <p:ph idx="5" type="pic"/>
          </p:nvPr>
        </p:nvPicPr>
        <p:blipFill rotWithShape="1">
          <a:blip r:embed="rId3">
            <a:alphaModFix/>
          </a:blip>
          <a:srcRect b="12139" l="0" r="0" t="12131"/>
          <a:stretch/>
        </p:blipFill>
        <p:spPr>
          <a:xfrm flipH="1">
            <a:off x="5221800" y="3140100"/>
            <a:ext cx="3693599" cy="1865696"/>
          </a:xfrm>
          <a:prstGeom prst="rect">
            <a:avLst/>
          </a:prstGeom>
        </p:spPr>
      </p:pic>
      <p:sp>
        <p:nvSpPr>
          <p:cNvPr id="207" name="Google Shape;207;p32"/>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Insider Threat</a:t>
            </a:r>
            <a:endParaRPr/>
          </a:p>
        </p:txBody>
      </p:sp>
      <p:sp>
        <p:nvSpPr>
          <p:cNvPr id="213" name="Google Shape;213;p33"/>
          <p:cNvSpPr txBox="1"/>
          <p:nvPr/>
        </p:nvSpPr>
        <p:spPr>
          <a:xfrm>
            <a:off x="262759" y="801300"/>
            <a:ext cx="86868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Goal: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Either the victim of blackmail from an outsider, or a disgruntled employee looking to take revenge on the company OR the chatgpt warrior that accidentally takes down the entire corporate network… Insider threats may not even know that they are an insider threat…  </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Typical Target: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The institution they are a part of </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Mitigation tactics: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Provide employees with a wellness lizard, or monitor RBAC and have process to revoke access control rights  when required to employees offboarding etc</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Calibre of attack complexity: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Low to High</a:t>
            </a:r>
            <a:endParaRPr b="1" sz="1600">
              <a:solidFill>
                <a:schemeClr val="dk1"/>
              </a:solidFill>
              <a:latin typeface="IBM Plex Sans"/>
              <a:ea typeface="IBM Plex Sans"/>
              <a:cs typeface="IBM Plex Sans"/>
              <a:sym typeface="IBM Plex Sans"/>
            </a:endParaRPr>
          </a:p>
        </p:txBody>
      </p:sp>
      <p:pic>
        <p:nvPicPr>
          <p:cNvPr descr="a man in a purple suit says there 's dangerous stuff inside next to a boy (provided by Tenor)" id="214" name="Google Shape;214;p33"/>
          <p:cNvPicPr preferRelativeResize="0"/>
          <p:nvPr/>
        </p:nvPicPr>
        <p:blipFill>
          <a:blip r:embed="rId3">
            <a:alphaModFix/>
          </a:blip>
          <a:stretch>
            <a:fillRect/>
          </a:stretch>
        </p:blipFill>
        <p:spPr>
          <a:xfrm>
            <a:off x="6972025" y="3908525"/>
            <a:ext cx="2128025" cy="1196475"/>
          </a:xfrm>
          <a:prstGeom prst="rect">
            <a:avLst/>
          </a:prstGeom>
          <a:noFill/>
          <a:ln>
            <a:noFill/>
          </a:ln>
        </p:spPr>
      </p:pic>
      <p:sp>
        <p:nvSpPr>
          <p:cNvPr id="215" name="Google Shape;215;p33"/>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228600" y="766500"/>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 are the hackers in an APT group? (Who?)</a:t>
            </a:r>
            <a:endParaRPr/>
          </a:p>
        </p:txBody>
      </p:sp>
      <p:sp>
        <p:nvSpPr>
          <p:cNvPr id="221" name="Google Shape;221;p34"/>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02</a:t>
            </a:r>
            <a:endParaRPr>
              <a:solidFill>
                <a:schemeClr val="dk1"/>
              </a:solidFill>
            </a:endParaRPr>
          </a:p>
        </p:txBody>
      </p:sp>
      <p:cxnSp>
        <p:nvCxnSpPr>
          <p:cNvPr id="222" name="Google Shape;222;p34"/>
          <p:cNvCxnSpPr/>
          <p:nvPr/>
        </p:nvCxnSpPr>
        <p:spPr>
          <a:xfrm>
            <a:off x="250050" y="4340400"/>
            <a:ext cx="3696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APT Group naming conventions</a:t>
            </a:r>
            <a:endParaRPr/>
          </a:p>
        </p:txBody>
      </p:sp>
      <p:sp>
        <p:nvSpPr>
          <p:cNvPr id="228" name="Google Shape;228;p35"/>
          <p:cNvSpPr txBox="1"/>
          <p:nvPr/>
        </p:nvSpPr>
        <p:spPr>
          <a:xfrm>
            <a:off x="262759" y="801300"/>
            <a:ext cx="868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p:txBody>
      </p:sp>
      <p:sp>
        <p:nvSpPr>
          <p:cNvPr id="229" name="Google Shape;229;p35"/>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230" name="Google Shape;230;p35"/>
          <p:cNvPicPr preferRelativeResize="0"/>
          <p:nvPr/>
        </p:nvPicPr>
        <p:blipFill>
          <a:blip r:embed="rId4">
            <a:alphaModFix/>
          </a:blip>
          <a:stretch>
            <a:fillRect/>
          </a:stretch>
        </p:blipFill>
        <p:spPr>
          <a:xfrm>
            <a:off x="301713" y="1932069"/>
            <a:ext cx="3215076" cy="1279350"/>
          </a:xfrm>
          <a:prstGeom prst="rect">
            <a:avLst/>
          </a:prstGeom>
          <a:noFill/>
          <a:ln>
            <a:noFill/>
          </a:ln>
        </p:spPr>
      </p:pic>
      <p:pic>
        <p:nvPicPr>
          <p:cNvPr id="231" name="Google Shape;231;p35"/>
          <p:cNvPicPr preferRelativeResize="0"/>
          <p:nvPr/>
        </p:nvPicPr>
        <p:blipFill>
          <a:blip r:embed="rId5">
            <a:alphaModFix/>
          </a:blip>
          <a:stretch>
            <a:fillRect/>
          </a:stretch>
        </p:blipFill>
        <p:spPr>
          <a:xfrm>
            <a:off x="3666101" y="2129575"/>
            <a:ext cx="5395524" cy="2967538"/>
          </a:xfrm>
          <a:prstGeom prst="rect">
            <a:avLst/>
          </a:prstGeom>
          <a:noFill/>
          <a:ln>
            <a:noFill/>
          </a:ln>
        </p:spPr>
      </p:pic>
      <p:pic>
        <p:nvPicPr>
          <p:cNvPr id="232" name="Google Shape;232;p35"/>
          <p:cNvPicPr preferRelativeResize="0"/>
          <p:nvPr/>
        </p:nvPicPr>
        <p:blipFill>
          <a:blip r:embed="rId6">
            <a:alphaModFix/>
          </a:blip>
          <a:stretch>
            <a:fillRect/>
          </a:stretch>
        </p:blipFill>
        <p:spPr>
          <a:xfrm>
            <a:off x="228600" y="3248419"/>
            <a:ext cx="3361302" cy="18487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State-backed hackers (military affiliation) </a:t>
            </a:r>
            <a:endParaRPr/>
          </a:p>
        </p:txBody>
      </p:sp>
      <p:sp>
        <p:nvSpPr>
          <p:cNvPr id="238" name="Google Shape;238;p36"/>
          <p:cNvSpPr txBox="1"/>
          <p:nvPr/>
        </p:nvSpPr>
        <p:spPr>
          <a:xfrm>
            <a:off x="262759" y="801300"/>
            <a:ext cx="868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p:txBody>
      </p:sp>
      <p:pic>
        <p:nvPicPr>
          <p:cNvPr id="239" name="Google Shape;239;p36"/>
          <p:cNvPicPr preferRelativeResize="0"/>
          <p:nvPr/>
        </p:nvPicPr>
        <p:blipFill>
          <a:blip r:embed="rId3">
            <a:alphaModFix/>
          </a:blip>
          <a:stretch>
            <a:fillRect/>
          </a:stretch>
        </p:blipFill>
        <p:spPr>
          <a:xfrm>
            <a:off x="5435825" y="936076"/>
            <a:ext cx="3479574" cy="1625525"/>
          </a:xfrm>
          <a:prstGeom prst="rect">
            <a:avLst/>
          </a:prstGeom>
          <a:noFill/>
          <a:ln>
            <a:noFill/>
          </a:ln>
        </p:spPr>
      </p:pic>
      <p:pic>
        <p:nvPicPr>
          <p:cNvPr id="240" name="Google Shape;240;p36"/>
          <p:cNvPicPr preferRelativeResize="0"/>
          <p:nvPr/>
        </p:nvPicPr>
        <p:blipFill>
          <a:blip r:embed="rId4">
            <a:alphaModFix/>
          </a:blip>
          <a:stretch>
            <a:fillRect/>
          </a:stretch>
        </p:blipFill>
        <p:spPr>
          <a:xfrm>
            <a:off x="138100" y="936075"/>
            <a:ext cx="4666900" cy="3892124"/>
          </a:xfrm>
          <a:prstGeom prst="rect">
            <a:avLst/>
          </a:prstGeom>
          <a:noFill/>
          <a:ln>
            <a:noFill/>
          </a:ln>
        </p:spPr>
      </p:pic>
      <p:pic>
        <p:nvPicPr>
          <p:cNvPr id="241" name="Google Shape;241;p36"/>
          <p:cNvPicPr preferRelativeResize="0"/>
          <p:nvPr/>
        </p:nvPicPr>
        <p:blipFill>
          <a:blip r:embed="rId5">
            <a:alphaModFix/>
          </a:blip>
          <a:stretch>
            <a:fillRect/>
          </a:stretch>
        </p:blipFill>
        <p:spPr>
          <a:xfrm>
            <a:off x="5435825" y="2696375"/>
            <a:ext cx="3479575" cy="2087745"/>
          </a:xfrm>
          <a:prstGeom prst="rect">
            <a:avLst/>
          </a:prstGeom>
          <a:noFill/>
          <a:ln>
            <a:noFill/>
          </a:ln>
        </p:spPr>
      </p:pic>
      <p:sp>
        <p:nvSpPr>
          <p:cNvPr id="242" name="Google Shape;242;p36"/>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State-backed hackers (PMC affiliation) </a:t>
            </a:r>
            <a:endParaRPr/>
          </a:p>
        </p:txBody>
      </p:sp>
      <p:sp>
        <p:nvSpPr>
          <p:cNvPr id="248" name="Google Shape;248;p37"/>
          <p:cNvSpPr txBox="1"/>
          <p:nvPr/>
        </p:nvSpPr>
        <p:spPr>
          <a:xfrm>
            <a:off x="262759" y="801300"/>
            <a:ext cx="868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p:txBody>
      </p:sp>
      <p:pic>
        <p:nvPicPr>
          <p:cNvPr id="249" name="Google Shape;249;p37"/>
          <p:cNvPicPr preferRelativeResize="0"/>
          <p:nvPr/>
        </p:nvPicPr>
        <p:blipFill>
          <a:blip r:embed="rId3">
            <a:alphaModFix/>
          </a:blip>
          <a:stretch>
            <a:fillRect/>
          </a:stretch>
        </p:blipFill>
        <p:spPr>
          <a:xfrm>
            <a:off x="1189974" y="956875"/>
            <a:ext cx="6764051" cy="3804775"/>
          </a:xfrm>
          <a:prstGeom prst="rect">
            <a:avLst/>
          </a:prstGeom>
          <a:noFill/>
          <a:ln>
            <a:noFill/>
          </a:ln>
        </p:spPr>
      </p:pic>
      <p:sp>
        <p:nvSpPr>
          <p:cNvPr id="250" name="Google Shape;250;p37"/>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Nation states in question?</a:t>
            </a:r>
            <a:endParaRPr/>
          </a:p>
        </p:txBody>
      </p:sp>
      <p:pic>
        <p:nvPicPr>
          <p:cNvPr id="256" name="Google Shape;256;p38"/>
          <p:cNvPicPr preferRelativeResize="0"/>
          <p:nvPr>
            <p:ph idx="7" type="pic"/>
          </p:nvPr>
        </p:nvPicPr>
        <p:blipFill rotWithShape="1">
          <a:blip r:embed="rId3">
            <a:alphaModFix/>
          </a:blip>
          <a:srcRect b="0" l="14668" r="14675" t="0"/>
          <a:stretch/>
        </p:blipFill>
        <p:spPr>
          <a:xfrm>
            <a:off x="228600" y="891600"/>
            <a:ext cx="3602698" cy="4023303"/>
          </a:xfrm>
          <a:prstGeom prst="rect">
            <a:avLst/>
          </a:prstGeom>
        </p:spPr>
      </p:pic>
      <p:sp>
        <p:nvSpPr>
          <p:cNvPr id="257" name="Google Shape;257;p38"/>
          <p:cNvSpPr txBox="1"/>
          <p:nvPr/>
        </p:nvSpPr>
        <p:spPr>
          <a:xfrm>
            <a:off x="4269900" y="632250"/>
            <a:ext cx="46455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Nation States of our focus: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Russia</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China</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Iran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North Korea</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But… thats it right, surely the west don’t do any offensive cyber operations…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United States / Israel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United Kingdom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Other: </a:t>
            </a:r>
            <a:br>
              <a:rPr lang="en" sz="1600">
                <a:solidFill>
                  <a:schemeClr val="dk1"/>
                </a:solidFill>
                <a:latin typeface="IBM Plex Sans"/>
                <a:ea typeface="IBM Plex Sans"/>
                <a:cs typeface="IBM Plex Sans"/>
                <a:sym typeface="IBM Plex Sans"/>
              </a:rPr>
            </a:b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Vietnam </a:t>
            </a:r>
            <a:endParaRPr sz="1600">
              <a:solidFill>
                <a:schemeClr val="dk1"/>
              </a:solidFill>
              <a:latin typeface="IBM Plex Sans"/>
              <a:ea typeface="IBM Plex Sans"/>
              <a:cs typeface="IBM Plex Sans"/>
              <a:sym typeface="IBM Plex Sans"/>
            </a:endParaRPr>
          </a:p>
        </p:txBody>
      </p:sp>
      <p:sp>
        <p:nvSpPr>
          <p:cNvPr id="258" name="Google Shape;258;p38"/>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228600" y="766500"/>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the motives of an APT group (Why?)</a:t>
            </a:r>
            <a:endParaRPr/>
          </a:p>
        </p:txBody>
      </p:sp>
      <p:sp>
        <p:nvSpPr>
          <p:cNvPr id="264" name="Google Shape;264;p39"/>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03</a:t>
            </a:r>
            <a:endParaRPr>
              <a:solidFill>
                <a:schemeClr val="dk1"/>
              </a:solidFill>
            </a:endParaRPr>
          </a:p>
        </p:txBody>
      </p:sp>
      <p:cxnSp>
        <p:nvCxnSpPr>
          <p:cNvPr id="265" name="Google Shape;265;p39"/>
          <p:cNvCxnSpPr/>
          <p:nvPr/>
        </p:nvCxnSpPr>
        <p:spPr>
          <a:xfrm>
            <a:off x="250050" y="4340400"/>
            <a:ext cx="3696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2"/>
          <p:cNvSpPr txBox="1"/>
          <p:nvPr>
            <p:ph type="ctrTitle"/>
          </p:nvPr>
        </p:nvSpPr>
        <p:spPr>
          <a:xfrm>
            <a:off x="228600" y="444150"/>
            <a:ext cx="7723200" cy="243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APT Groups</a:t>
            </a:r>
            <a:endParaRPr/>
          </a:p>
        </p:txBody>
      </p:sp>
      <p:sp>
        <p:nvSpPr>
          <p:cNvPr id="98" name="Google Shape;98;p22"/>
          <p:cNvSpPr txBox="1"/>
          <p:nvPr>
            <p:ph idx="1" type="subTitle"/>
          </p:nvPr>
        </p:nvSpPr>
        <p:spPr>
          <a:xfrm>
            <a:off x="2672050" y="3009750"/>
            <a:ext cx="6243300" cy="82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Advanced Persistent Threats (APT’s)</a:t>
            </a:r>
            <a:endParaRPr/>
          </a:p>
        </p:txBody>
      </p:sp>
      <p:sp>
        <p:nvSpPr>
          <p:cNvPr id="99" name="Google Shape;99;p22"/>
          <p:cNvSpPr txBox="1"/>
          <p:nvPr/>
        </p:nvSpPr>
        <p:spPr>
          <a:xfrm rot="-5400000">
            <a:off x="-300150" y="3975850"/>
            <a:ext cx="828900" cy="12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1"/>
                </a:solidFill>
                <a:latin typeface="Space Grotesk Medium"/>
                <a:ea typeface="Space Grotesk Medium"/>
                <a:cs typeface="Space Grotesk Medium"/>
                <a:sym typeface="Space Grotesk Medium"/>
              </a:rPr>
              <a:t>27/11/2025</a:t>
            </a:r>
            <a:endParaRPr sz="800">
              <a:solidFill>
                <a:schemeClr val="dk1"/>
              </a:solidFill>
              <a:latin typeface="Space Grotesk Medium"/>
              <a:ea typeface="Space Grotesk Medium"/>
              <a:cs typeface="Space Grotesk Medium"/>
              <a:sym typeface="Space Grotesk Medium"/>
            </a:endParaRPr>
          </a:p>
        </p:txBody>
      </p:sp>
      <p:cxnSp>
        <p:nvCxnSpPr>
          <p:cNvPr id="100" name="Google Shape;100;p22"/>
          <p:cNvCxnSpPr>
            <a:stCxn id="99" idx="1"/>
          </p:cNvCxnSpPr>
          <p:nvPr/>
        </p:nvCxnSpPr>
        <p:spPr>
          <a:xfrm>
            <a:off x="114300" y="4451800"/>
            <a:ext cx="0" cy="749100"/>
          </a:xfrm>
          <a:prstGeom prst="straightConnector1">
            <a:avLst/>
          </a:prstGeom>
          <a:noFill/>
          <a:ln cap="flat" cmpd="sng" w="9525">
            <a:solidFill>
              <a:schemeClr val="dk1"/>
            </a:solidFill>
            <a:prstDash val="solid"/>
            <a:round/>
            <a:headEnd len="med" w="med" type="none"/>
            <a:tailEnd len="med" w="med" type="none"/>
          </a:ln>
        </p:spPr>
      </p:cxnSp>
      <p:cxnSp>
        <p:nvCxnSpPr>
          <p:cNvPr id="101" name="Google Shape;101;p22"/>
          <p:cNvCxnSpPr/>
          <p:nvPr/>
        </p:nvCxnSpPr>
        <p:spPr>
          <a:xfrm>
            <a:off x="5219400" y="3838650"/>
            <a:ext cx="3696000" cy="0"/>
          </a:xfrm>
          <a:prstGeom prst="straightConnector1">
            <a:avLst/>
          </a:prstGeom>
          <a:noFill/>
          <a:ln cap="flat" cmpd="sng" w="9525">
            <a:solidFill>
              <a:schemeClr val="dk1"/>
            </a:solidFill>
            <a:prstDash val="solid"/>
            <a:round/>
            <a:headEnd len="med" w="med" type="none"/>
            <a:tailEnd len="med" w="med" type="none"/>
          </a:ln>
        </p:spPr>
      </p:cxnSp>
      <p:sp>
        <p:nvSpPr>
          <p:cNvPr id="102" name="Google Shape;102;p22"/>
          <p:cNvSpPr/>
          <p:nvPr/>
        </p:nvSpPr>
        <p:spPr>
          <a:xfrm>
            <a:off x="8359221" y="156462"/>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China</a:t>
            </a:r>
            <a:endParaRPr/>
          </a:p>
        </p:txBody>
      </p:sp>
      <p:sp>
        <p:nvSpPr>
          <p:cNvPr id="271" name="Google Shape;271;p40"/>
          <p:cNvSpPr txBox="1"/>
          <p:nvPr/>
        </p:nvSpPr>
        <p:spPr>
          <a:xfrm>
            <a:off x="262759" y="801300"/>
            <a:ext cx="86868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Famous APT groups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PLA unit 61398 (APT1) - Operation Night Dragon (Shady RAT)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Salt Typhoon</a:t>
            </a:r>
            <a:r>
              <a:rPr lang="en" sz="1600">
                <a:solidFill>
                  <a:schemeClr val="dk1"/>
                </a:solidFill>
                <a:latin typeface="IBM Plex Sans"/>
                <a:ea typeface="IBM Plex Sans"/>
                <a:cs typeface="IBM Plex Sans"/>
                <a:sym typeface="IBM Plex Sans"/>
              </a:rPr>
              <a:t> - IPS and Data Persistence</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Flax Typhoon </a:t>
            </a:r>
            <a:r>
              <a:rPr lang="en" sz="1600">
                <a:solidFill>
                  <a:schemeClr val="dk1"/>
                </a:solidFill>
                <a:latin typeface="IBM Plex Sans"/>
                <a:ea typeface="IBM Plex Sans"/>
                <a:cs typeface="IBM Plex Sans"/>
                <a:sym typeface="IBM Plex Sans"/>
              </a:rPr>
              <a:t>- IoT device hacking (BE CAREFUL)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Velvet Ant </a:t>
            </a:r>
            <a:r>
              <a:rPr lang="en" sz="1600">
                <a:solidFill>
                  <a:schemeClr val="dk1"/>
                </a:solidFill>
                <a:latin typeface="IBM Plex Sans"/>
                <a:ea typeface="IBM Plex Sans"/>
                <a:cs typeface="IBM Plex Sans"/>
                <a:sym typeface="IBM Plex Sans"/>
              </a:rPr>
              <a:t>- Supply Chain attacks</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Volt Typhoon</a:t>
            </a:r>
            <a:r>
              <a:rPr lang="en" sz="1600">
                <a:solidFill>
                  <a:schemeClr val="dk1"/>
                </a:solidFill>
                <a:latin typeface="IBM Plex Sans"/>
                <a:ea typeface="IBM Plex Sans"/>
                <a:cs typeface="IBM Plex Sans"/>
                <a:sym typeface="IBM Plex Sans"/>
              </a:rPr>
              <a:t> - Stealth and Espionage</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Famous attacks from these groups: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Operation Aurora</a:t>
            </a:r>
            <a:r>
              <a:rPr lang="en" sz="1600">
                <a:solidFill>
                  <a:schemeClr val="dk1"/>
                </a:solidFill>
                <a:latin typeface="IBM Plex Sans"/>
                <a:ea typeface="IBM Plex Sans"/>
                <a:cs typeface="IBM Plex Sans"/>
                <a:sym typeface="IBM Plex Sans"/>
              </a:rPr>
              <a:t> - Stealing LOTS of designs/data from the west</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Shady RAT</a:t>
            </a:r>
            <a:r>
              <a:rPr lang="en" sz="1600">
                <a:solidFill>
                  <a:schemeClr val="dk1"/>
                </a:solidFill>
                <a:latin typeface="IBM Plex Sans"/>
                <a:ea typeface="IBM Plex Sans"/>
                <a:cs typeface="IBM Plex Sans"/>
                <a:sym typeface="IBM Plex Sans"/>
              </a:rPr>
              <a:t> - Stealing LOTS of designs/data from the west </a:t>
            </a:r>
            <a:endParaRPr sz="1600">
              <a:solidFill>
                <a:schemeClr val="dk1"/>
              </a:solidFill>
              <a:latin typeface="IBM Plex Sans"/>
              <a:ea typeface="IBM Plex Sans"/>
              <a:cs typeface="IBM Plex Sans"/>
              <a:sym typeface="IBM Plex Sans"/>
            </a:endParaRPr>
          </a:p>
        </p:txBody>
      </p:sp>
      <p:pic>
        <p:nvPicPr>
          <p:cNvPr id="272" name="Google Shape;272;p40" title="China_Emblem_PLA.svg.png"/>
          <p:cNvPicPr preferRelativeResize="0"/>
          <p:nvPr/>
        </p:nvPicPr>
        <p:blipFill>
          <a:blip r:embed="rId3">
            <a:alphaModFix/>
          </a:blip>
          <a:stretch>
            <a:fillRect/>
          </a:stretch>
        </p:blipFill>
        <p:spPr>
          <a:xfrm>
            <a:off x="7425375" y="3448800"/>
            <a:ext cx="1570045" cy="1494675"/>
          </a:xfrm>
          <a:prstGeom prst="rect">
            <a:avLst/>
          </a:prstGeom>
          <a:noFill/>
          <a:ln>
            <a:noFill/>
          </a:ln>
        </p:spPr>
      </p:pic>
      <p:pic>
        <p:nvPicPr>
          <p:cNvPr descr="a red ball with the words -15 social credit on it (provided by Tenor)" id="273" name="Google Shape;273;p40"/>
          <p:cNvPicPr preferRelativeResize="0"/>
          <p:nvPr/>
        </p:nvPicPr>
        <p:blipFill>
          <a:blip r:embed="rId4">
            <a:alphaModFix/>
          </a:blip>
          <a:stretch>
            <a:fillRect/>
          </a:stretch>
        </p:blipFill>
        <p:spPr>
          <a:xfrm>
            <a:off x="6074798" y="3724275"/>
            <a:ext cx="1219180" cy="1219200"/>
          </a:xfrm>
          <a:prstGeom prst="rect">
            <a:avLst/>
          </a:prstGeom>
          <a:noFill/>
          <a:ln>
            <a:noFill/>
          </a:ln>
        </p:spPr>
      </p:pic>
      <p:pic>
        <p:nvPicPr>
          <p:cNvPr descr="a cat wearing a conical hat is standing in front of a red and yellow flag . (provided by Tenor)" id="274" name="Google Shape;274;p40"/>
          <p:cNvPicPr preferRelativeResize="0"/>
          <p:nvPr/>
        </p:nvPicPr>
        <p:blipFill>
          <a:blip r:embed="rId5">
            <a:alphaModFix/>
          </a:blip>
          <a:stretch>
            <a:fillRect/>
          </a:stretch>
        </p:blipFill>
        <p:spPr>
          <a:xfrm>
            <a:off x="4734775" y="3724275"/>
            <a:ext cx="1104900" cy="1219200"/>
          </a:xfrm>
          <a:prstGeom prst="rect">
            <a:avLst/>
          </a:prstGeom>
          <a:noFill/>
          <a:ln>
            <a:noFill/>
          </a:ln>
        </p:spPr>
      </p:pic>
      <p:sp>
        <p:nvSpPr>
          <p:cNvPr id="275" name="Google Shape;275;p40"/>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Russia</a:t>
            </a:r>
            <a:endParaRPr/>
          </a:p>
        </p:txBody>
      </p:sp>
      <p:sp>
        <p:nvSpPr>
          <p:cNvPr id="281" name="Google Shape;281;p41"/>
          <p:cNvSpPr txBox="1"/>
          <p:nvPr/>
        </p:nvSpPr>
        <p:spPr>
          <a:xfrm>
            <a:off x="262759" y="801300"/>
            <a:ext cx="86868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Famous APT groups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Cozy Bear (APT29) - Solarwinds</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FIN7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Sandworm</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Berserk Bear</a:t>
            </a:r>
            <a:endParaRPr b="1"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Famous attacks from these groups: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Solarwinds attack (APT29) </a:t>
            </a:r>
            <a:endParaRPr sz="1600">
              <a:solidFill>
                <a:schemeClr val="dk1"/>
              </a:solidFill>
              <a:latin typeface="IBM Plex Sans"/>
              <a:ea typeface="IBM Plex Sans"/>
              <a:cs typeface="IBM Plex Sans"/>
              <a:sym typeface="IBM Plex Sans"/>
            </a:endParaRPr>
          </a:p>
          <a:p>
            <a:pPr indent="-330200" lvl="1" marL="9144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Supply Chain Attack against SolarWinds to infect users of solarwinds solutions</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COVID disruption (APT29)</a:t>
            </a:r>
            <a:endParaRPr sz="1600">
              <a:solidFill>
                <a:schemeClr val="dk1"/>
              </a:solidFill>
              <a:latin typeface="IBM Plex Sans"/>
              <a:ea typeface="IBM Plex Sans"/>
              <a:cs typeface="IBM Plex Sans"/>
              <a:sym typeface="IBM Plex Sans"/>
            </a:endParaRPr>
          </a:p>
        </p:txBody>
      </p:sp>
      <p:pic>
        <p:nvPicPr>
          <p:cNvPr descr="a man with a beard is wearing a military uniform with a name tag that says &quot; tigahad &quot; (provided by Tenor)" id="282" name="Google Shape;282;p41"/>
          <p:cNvPicPr preferRelativeResize="0"/>
          <p:nvPr/>
        </p:nvPicPr>
        <p:blipFill>
          <a:blip r:embed="rId3">
            <a:alphaModFix/>
          </a:blip>
          <a:stretch>
            <a:fillRect/>
          </a:stretch>
        </p:blipFill>
        <p:spPr>
          <a:xfrm>
            <a:off x="6732525" y="3037756"/>
            <a:ext cx="2217025" cy="2105750"/>
          </a:xfrm>
          <a:prstGeom prst="rect">
            <a:avLst/>
          </a:prstGeom>
          <a:noFill/>
          <a:ln>
            <a:noFill/>
          </a:ln>
        </p:spPr>
      </p:pic>
      <p:pic>
        <p:nvPicPr>
          <p:cNvPr descr="a pixel art smiley face with sunglasses is holding a russian flag and giving a thumbs up . (provided by Tenor)" id="283" name="Google Shape;283;p41"/>
          <p:cNvPicPr preferRelativeResize="0"/>
          <p:nvPr/>
        </p:nvPicPr>
        <p:blipFill>
          <a:blip r:embed="rId4">
            <a:alphaModFix/>
          </a:blip>
          <a:stretch>
            <a:fillRect/>
          </a:stretch>
        </p:blipFill>
        <p:spPr>
          <a:xfrm>
            <a:off x="5164950" y="3482000"/>
            <a:ext cx="1256225" cy="1578325"/>
          </a:xfrm>
          <a:prstGeom prst="rect">
            <a:avLst/>
          </a:prstGeom>
          <a:noFill/>
          <a:ln>
            <a:noFill/>
          </a:ln>
        </p:spPr>
      </p:pic>
      <p:sp>
        <p:nvSpPr>
          <p:cNvPr id="284" name="Google Shape;284;p41"/>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42"/>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Iran</a:t>
            </a:r>
            <a:endParaRPr/>
          </a:p>
        </p:txBody>
      </p:sp>
      <p:sp>
        <p:nvSpPr>
          <p:cNvPr id="295" name="Google Shape;295;p43"/>
          <p:cNvSpPr txBox="1"/>
          <p:nvPr/>
        </p:nvSpPr>
        <p:spPr>
          <a:xfrm>
            <a:off x="262759" y="801300"/>
            <a:ext cx="86868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Famous APT groups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Charming Kitten (APT35)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Elfin Team (APT33)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Helix Kitten (APT34)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Pioneer Kitten </a:t>
            </a:r>
            <a:endParaRPr b="1"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Famous attacks from these groups: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The bulk ordering of liquid peroxide from a wholesale shop down the road in Sheffield</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DropShot and TurnedUp malware</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Less “famous attacks” but still lots of operation, to gather intelligence and destroy/disrupt the west…</a:t>
            </a:r>
            <a:endParaRPr b="1" sz="1600">
              <a:solidFill>
                <a:schemeClr val="dk1"/>
              </a:solidFill>
              <a:latin typeface="IBM Plex Sans"/>
              <a:ea typeface="IBM Plex Sans"/>
              <a:cs typeface="IBM Plex Sans"/>
              <a:sym typeface="IBM Plex Sans"/>
            </a:endParaRPr>
          </a:p>
        </p:txBody>
      </p:sp>
      <p:pic>
        <p:nvPicPr>
          <p:cNvPr descr="a man with glasses is holding his head in front of a map of iran and turkey . (provided by Tenor)" id="296" name="Google Shape;296;p43"/>
          <p:cNvPicPr preferRelativeResize="0"/>
          <p:nvPr/>
        </p:nvPicPr>
        <p:blipFill>
          <a:blip r:embed="rId3">
            <a:alphaModFix/>
          </a:blip>
          <a:stretch>
            <a:fillRect/>
          </a:stretch>
        </p:blipFill>
        <p:spPr>
          <a:xfrm>
            <a:off x="7423175" y="3889149"/>
            <a:ext cx="1581475" cy="1146412"/>
          </a:xfrm>
          <a:prstGeom prst="rect">
            <a:avLst/>
          </a:prstGeom>
          <a:noFill/>
          <a:ln>
            <a:noFill/>
          </a:ln>
        </p:spPr>
      </p:pic>
      <p:pic>
        <p:nvPicPr>
          <p:cNvPr descr="a man with a beard is covering his mouth with his hand while looking at another man . (provided by Tenor)" id="297" name="Google Shape;297;p43"/>
          <p:cNvPicPr preferRelativeResize="0"/>
          <p:nvPr/>
        </p:nvPicPr>
        <p:blipFill>
          <a:blip r:embed="rId4">
            <a:alphaModFix/>
          </a:blip>
          <a:stretch>
            <a:fillRect/>
          </a:stretch>
        </p:blipFill>
        <p:spPr>
          <a:xfrm>
            <a:off x="5246075" y="3889154"/>
            <a:ext cx="2148976" cy="1173738"/>
          </a:xfrm>
          <a:prstGeom prst="rect">
            <a:avLst/>
          </a:prstGeom>
          <a:noFill/>
          <a:ln>
            <a:noFill/>
          </a:ln>
        </p:spPr>
      </p:pic>
      <p:pic>
        <p:nvPicPr>
          <p:cNvPr descr="a pixelated flag of iran is waving in the wind . (provided by Tenor)" id="298" name="Google Shape;298;p43"/>
          <p:cNvPicPr preferRelativeResize="0"/>
          <p:nvPr/>
        </p:nvPicPr>
        <p:blipFill>
          <a:blip r:embed="rId5">
            <a:alphaModFix/>
          </a:blip>
          <a:stretch>
            <a:fillRect/>
          </a:stretch>
        </p:blipFill>
        <p:spPr>
          <a:xfrm>
            <a:off x="3635525" y="4014675"/>
            <a:ext cx="1438275" cy="895350"/>
          </a:xfrm>
          <a:prstGeom prst="rect">
            <a:avLst/>
          </a:prstGeom>
          <a:noFill/>
          <a:ln>
            <a:noFill/>
          </a:ln>
        </p:spPr>
      </p:pic>
      <p:pic>
        <p:nvPicPr>
          <p:cNvPr descr="a man in a suit sits next to a man in a robe in front of two flags one of which has the letter d on it (provided by Tenor)" id="299" name="Google Shape;299;p43"/>
          <p:cNvPicPr preferRelativeResize="0"/>
          <p:nvPr/>
        </p:nvPicPr>
        <p:blipFill>
          <a:blip r:embed="rId6">
            <a:alphaModFix/>
          </a:blip>
          <a:stretch>
            <a:fillRect/>
          </a:stretch>
        </p:blipFill>
        <p:spPr>
          <a:xfrm>
            <a:off x="1032400" y="3861800"/>
            <a:ext cx="1760616" cy="1173750"/>
          </a:xfrm>
          <a:prstGeom prst="rect">
            <a:avLst/>
          </a:prstGeom>
          <a:noFill/>
          <a:ln>
            <a:noFill/>
          </a:ln>
        </p:spPr>
      </p:pic>
      <p:sp>
        <p:nvSpPr>
          <p:cNvPr id="300" name="Google Shape;300;p43"/>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North Korea</a:t>
            </a:r>
            <a:endParaRPr/>
          </a:p>
        </p:txBody>
      </p:sp>
      <p:sp>
        <p:nvSpPr>
          <p:cNvPr id="306" name="Google Shape;306;p44"/>
          <p:cNvSpPr txBox="1"/>
          <p:nvPr/>
        </p:nvSpPr>
        <p:spPr>
          <a:xfrm>
            <a:off x="262759" y="801300"/>
            <a:ext cx="86868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Famous APT groups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Lazarus (APT38)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Kimusky (APT43)</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Ricochet Chollima (APT37) </a:t>
            </a:r>
            <a:endParaRPr b="1"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Famous attacks from these groups: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Sony Breach (2014)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Bangladesh Bank Heist (2016)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WannaCry (2017) </a:t>
            </a:r>
            <a:endParaRPr sz="1600">
              <a:solidFill>
                <a:schemeClr val="dk1"/>
              </a:solidFill>
              <a:latin typeface="IBM Plex Sans"/>
              <a:ea typeface="IBM Plex Sans"/>
              <a:cs typeface="IBM Plex Sans"/>
              <a:sym typeface="IBM Plex Sans"/>
            </a:endParaRPr>
          </a:p>
          <a:p>
            <a:pPr indent="-330200" lvl="1" marL="9144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Remember, the NK economy is propped up on crime, cybercrime is a natural progression here… If you don’t believe me look at the north korean money laundering operation in europe and the americans having to change the design of the dollar note…</a:t>
            </a:r>
            <a:endParaRPr b="1" sz="1600">
              <a:solidFill>
                <a:schemeClr val="dk1"/>
              </a:solidFill>
              <a:latin typeface="IBM Plex Sans"/>
              <a:ea typeface="IBM Plex Sans"/>
              <a:cs typeface="IBM Plex Sans"/>
              <a:sym typeface="IBM Plex Sans"/>
            </a:endParaRPr>
          </a:p>
        </p:txBody>
      </p:sp>
      <p:pic>
        <p:nvPicPr>
          <p:cNvPr descr="a man with a tattoo on his forehead that says ' kim jong un ' on it (provided by Tenor)" id="307" name="Google Shape;307;p44"/>
          <p:cNvPicPr preferRelativeResize="0"/>
          <p:nvPr/>
        </p:nvPicPr>
        <p:blipFill>
          <a:blip r:embed="rId3">
            <a:alphaModFix/>
          </a:blip>
          <a:stretch>
            <a:fillRect/>
          </a:stretch>
        </p:blipFill>
        <p:spPr>
          <a:xfrm>
            <a:off x="5828971" y="3860246"/>
            <a:ext cx="1484931" cy="1200150"/>
          </a:xfrm>
          <a:prstGeom prst="rect">
            <a:avLst/>
          </a:prstGeom>
          <a:noFill/>
          <a:ln>
            <a:noFill/>
          </a:ln>
        </p:spPr>
      </p:pic>
      <p:pic>
        <p:nvPicPr>
          <p:cNvPr descr="a cartoon boy is holding a north korean flag in his hand . (provided by Tenor)" id="308" name="Google Shape;308;p44"/>
          <p:cNvPicPr preferRelativeResize="0"/>
          <p:nvPr/>
        </p:nvPicPr>
        <p:blipFill>
          <a:blip r:embed="rId4">
            <a:alphaModFix/>
          </a:blip>
          <a:stretch>
            <a:fillRect/>
          </a:stretch>
        </p:blipFill>
        <p:spPr>
          <a:xfrm>
            <a:off x="7768450" y="3860250"/>
            <a:ext cx="1181100" cy="1200150"/>
          </a:xfrm>
          <a:prstGeom prst="rect">
            <a:avLst/>
          </a:prstGeom>
          <a:noFill/>
          <a:ln>
            <a:noFill/>
          </a:ln>
        </p:spPr>
      </p:pic>
      <p:sp>
        <p:nvSpPr>
          <p:cNvPr id="309" name="Google Shape;309;p44"/>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 / Israel</a:t>
            </a:r>
            <a:endParaRPr/>
          </a:p>
        </p:txBody>
      </p:sp>
      <p:sp>
        <p:nvSpPr>
          <p:cNvPr id="315" name="Google Shape;315;p45"/>
          <p:cNvSpPr txBox="1"/>
          <p:nvPr/>
        </p:nvSpPr>
        <p:spPr>
          <a:xfrm>
            <a:off x="262759" y="801300"/>
            <a:ext cx="8686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Famous APT groups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Mossad unit 8200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Equation Group</a:t>
            </a:r>
            <a:endParaRPr b="1" sz="1600">
              <a:solidFill>
                <a:schemeClr val="dk1"/>
              </a:solidFill>
              <a:latin typeface="IBM Plex Sans"/>
              <a:ea typeface="IBM Plex Sans"/>
              <a:cs typeface="IBM Plex Sans"/>
              <a:sym typeface="IBM Plex Sans"/>
            </a:endParaRPr>
          </a:p>
          <a:p>
            <a:pPr indent="-330200" lvl="1" marL="9144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These are the declared ones… </a:t>
            </a:r>
            <a:r>
              <a:rPr lang="en" sz="1600">
                <a:solidFill>
                  <a:schemeClr val="dk1"/>
                </a:solidFill>
                <a:latin typeface="IBM Plex Sans"/>
                <a:ea typeface="IBM Plex Sans"/>
                <a:cs typeface="IBM Plex Sans"/>
                <a:sym typeface="IBM Plex Sans"/>
              </a:rPr>
              <a:t>(history is written by the victors and all that) </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Famous attacks from these groups: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Stuxnet (really bloody cool tbh)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They don’t like to kiss and tell tbh… they are up to all sorts though I am sure</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Who own the? (i won’t carry on with that one) </a:t>
            </a:r>
            <a:endParaRPr sz="1600">
              <a:solidFill>
                <a:schemeClr val="dk1"/>
              </a:solidFill>
              <a:latin typeface="IBM Plex Sans"/>
              <a:ea typeface="IBM Plex Sans"/>
              <a:cs typeface="IBM Plex Sans"/>
              <a:sym typeface="IBM Plex Sans"/>
            </a:endParaRPr>
          </a:p>
        </p:txBody>
      </p:sp>
      <p:pic>
        <p:nvPicPr>
          <p:cNvPr descr="a group of penguins wearing military hats are standing in front of a map of the united states (provided by Tenor)" id="316" name="Google Shape;316;p45"/>
          <p:cNvPicPr preferRelativeResize="0"/>
          <p:nvPr/>
        </p:nvPicPr>
        <p:blipFill>
          <a:blip r:embed="rId3">
            <a:alphaModFix/>
          </a:blip>
          <a:stretch>
            <a:fillRect/>
          </a:stretch>
        </p:blipFill>
        <p:spPr>
          <a:xfrm>
            <a:off x="7313350" y="3437000"/>
            <a:ext cx="1636200" cy="1636200"/>
          </a:xfrm>
          <a:prstGeom prst="rect">
            <a:avLst/>
          </a:prstGeom>
          <a:noFill/>
          <a:ln>
            <a:noFill/>
          </a:ln>
        </p:spPr>
      </p:pic>
      <p:pic>
        <p:nvPicPr>
          <p:cNvPr descr="a bald eagle is riding a motorcycle and holding a flag (provided by Tenor)" id="317" name="Google Shape;317;p45"/>
          <p:cNvPicPr preferRelativeResize="0"/>
          <p:nvPr/>
        </p:nvPicPr>
        <p:blipFill>
          <a:blip r:embed="rId4">
            <a:alphaModFix/>
          </a:blip>
          <a:stretch>
            <a:fillRect/>
          </a:stretch>
        </p:blipFill>
        <p:spPr>
          <a:xfrm>
            <a:off x="5370125" y="3577700"/>
            <a:ext cx="1871250" cy="1495500"/>
          </a:xfrm>
          <a:prstGeom prst="rect">
            <a:avLst/>
          </a:prstGeom>
          <a:noFill/>
          <a:ln>
            <a:noFill/>
          </a:ln>
        </p:spPr>
      </p:pic>
      <p:pic>
        <p:nvPicPr>
          <p:cNvPr descr="a cartoon of a man wearing glasses and a red shirt (provided by Tenor)" id="318" name="Google Shape;318;p45"/>
          <p:cNvPicPr preferRelativeResize="0"/>
          <p:nvPr/>
        </p:nvPicPr>
        <p:blipFill>
          <a:blip r:embed="rId5">
            <a:alphaModFix/>
          </a:blip>
          <a:stretch>
            <a:fillRect/>
          </a:stretch>
        </p:blipFill>
        <p:spPr>
          <a:xfrm>
            <a:off x="4022500" y="3354154"/>
            <a:ext cx="1636199" cy="1719045"/>
          </a:xfrm>
          <a:prstGeom prst="rect">
            <a:avLst/>
          </a:prstGeom>
          <a:noFill/>
          <a:ln>
            <a:noFill/>
          </a:ln>
        </p:spPr>
      </p:pic>
      <p:sp>
        <p:nvSpPr>
          <p:cNvPr id="319" name="Google Shape;319;p45"/>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 name="Shape 323"/>
        <p:cNvGrpSpPr/>
        <p:nvPr/>
      </p:nvGrpSpPr>
      <p:grpSpPr>
        <a:xfrm>
          <a:off x="0" y="0"/>
          <a:ext cx="0" cy="0"/>
          <a:chOff x="0" y="0"/>
          <a:chExt cx="0" cy="0"/>
        </a:xfrm>
      </p:grpSpPr>
      <p:pic>
        <p:nvPicPr>
          <p:cNvPr descr="a man in a red uniform and hat is smiling . (provided by Tenor)" id="324" name="Google Shape;324;p46"/>
          <p:cNvPicPr preferRelativeResize="0"/>
          <p:nvPr/>
        </p:nvPicPr>
        <p:blipFill>
          <a:blip r:embed="rId3">
            <a:alphaModFix/>
          </a:blip>
          <a:stretch>
            <a:fillRect/>
          </a:stretch>
        </p:blipFill>
        <p:spPr>
          <a:xfrm>
            <a:off x="4400550" y="3171813"/>
            <a:ext cx="4743450" cy="1971675"/>
          </a:xfrm>
          <a:prstGeom prst="rect">
            <a:avLst/>
          </a:prstGeom>
          <a:noFill/>
          <a:ln>
            <a:noFill/>
          </a:ln>
        </p:spPr>
      </p:pic>
      <p:pic>
        <p:nvPicPr>
          <p:cNvPr descr="a british flag is flying on a sailboat (provided by Tenor)" id="325" name="Google Shape;325;p46"/>
          <p:cNvPicPr preferRelativeResize="0"/>
          <p:nvPr/>
        </p:nvPicPr>
        <p:blipFill>
          <a:blip r:embed="rId4">
            <a:alphaModFix/>
          </a:blip>
          <a:stretch>
            <a:fillRect/>
          </a:stretch>
        </p:blipFill>
        <p:spPr>
          <a:xfrm>
            <a:off x="0" y="3171825"/>
            <a:ext cx="4720625" cy="1971675"/>
          </a:xfrm>
          <a:prstGeom prst="rect">
            <a:avLst/>
          </a:prstGeom>
          <a:noFill/>
          <a:ln>
            <a:noFill/>
          </a:ln>
        </p:spPr>
      </p:pic>
      <p:pic>
        <p:nvPicPr>
          <p:cNvPr id="326" name="Google Shape;326;p46"/>
          <p:cNvPicPr preferRelativeResize="0"/>
          <p:nvPr/>
        </p:nvPicPr>
        <p:blipFill>
          <a:blip r:embed="rId5">
            <a:alphaModFix/>
          </a:blip>
          <a:stretch>
            <a:fillRect/>
          </a:stretch>
        </p:blipFill>
        <p:spPr>
          <a:xfrm>
            <a:off x="5563500" y="1798402"/>
            <a:ext cx="3402825" cy="1264250"/>
          </a:xfrm>
          <a:prstGeom prst="rect">
            <a:avLst/>
          </a:prstGeom>
          <a:noFill/>
          <a:ln>
            <a:noFill/>
          </a:ln>
        </p:spPr>
      </p:pic>
      <p:pic>
        <p:nvPicPr>
          <p:cNvPr id="327" name="Google Shape;327;p46"/>
          <p:cNvPicPr preferRelativeResize="0"/>
          <p:nvPr/>
        </p:nvPicPr>
        <p:blipFill>
          <a:blip r:embed="rId6">
            <a:alphaModFix/>
          </a:blip>
          <a:stretch>
            <a:fillRect/>
          </a:stretch>
        </p:blipFill>
        <p:spPr>
          <a:xfrm>
            <a:off x="211000" y="1633900"/>
            <a:ext cx="2857500" cy="1428750"/>
          </a:xfrm>
          <a:prstGeom prst="rect">
            <a:avLst/>
          </a:prstGeom>
          <a:noFill/>
          <a:ln>
            <a:noFill/>
          </a:ln>
        </p:spPr>
      </p:pic>
      <p:pic>
        <p:nvPicPr>
          <p:cNvPr id="328" name="Google Shape;328;p46"/>
          <p:cNvPicPr preferRelativeResize="0"/>
          <p:nvPr/>
        </p:nvPicPr>
        <p:blipFill>
          <a:blip r:embed="rId7">
            <a:alphaModFix/>
          </a:blip>
          <a:stretch>
            <a:fillRect/>
          </a:stretch>
        </p:blipFill>
        <p:spPr>
          <a:xfrm>
            <a:off x="3801200" y="339400"/>
            <a:ext cx="1541600" cy="1541600"/>
          </a:xfrm>
          <a:prstGeom prst="rect">
            <a:avLst/>
          </a:prstGeom>
          <a:noFill/>
          <a:ln>
            <a:noFill/>
          </a:ln>
        </p:spPr>
      </p:pic>
      <p:pic>
        <p:nvPicPr>
          <p:cNvPr descr="a cartoon of a man holding a flag with the name shrempin written below him (provided by Tenor)" id="329" name="Google Shape;329;p46"/>
          <p:cNvPicPr preferRelativeResize="0"/>
          <p:nvPr/>
        </p:nvPicPr>
        <p:blipFill>
          <a:blip r:embed="rId8">
            <a:alphaModFix/>
          </a:blip>
          <a:stretch>
            <a:fillRect/>
          </a:stretch>
        </p:blipFill>
        <p:spPr>
          <a:xfrm>
            <a:off x="6427200" y="13800"/>
            <a:ext cx="1675425" cy="1675425"/>
          </a:xfrm>
          <a:prstGeom prst="rect">
            <a:avLst/>
          </a:prstGeom>
          <a:noFill/>
          <a:ln>
            <a:noFill/>
          </a:ln>
        </p:spPr>
      </p:pic>
      <p:pic>
        <p:nvPicPr>
          <p:cNvPr descr="a red white and blue british flag in a white circle (provided by Tenor)" id="330" name="Google Shape;330;p46"/>
          <p:cNvPicPr preferRelativeResize="0"/>
          <p:nvPr/>
        </p:nvPicPr>
        <p:blipFill>
          <a:blip r:embed="rId9">
            <a:alphaModFix/>
          </a:blip>
          <a:stretch>
            <a:fillRect/>
          </a:stretch>
        </p:blipFill>
        <p:spPr>
          <a:xfrm>
            <a:off x="802038" y="205575"/>
            <a:ext cx="1675425" cy="1675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Shadow Brokers</a:t>
            </a:r>
            <a:endParaRPr/>
          </a:p>
        </p:txBody>
      </p:sp>
      <p:sp>
        <p:nvSpPr>
          <p:cNvPr id="336" name="Google Shape;336;p47"/>
          <p:cNvSpPr txBox="1"/>
          <p:nvPr/>
        </p:nvSpPr>
        <p:spPr>
          <a:xfrm>
            <a:off x="228609" y="912063"/>
            <a:ext cx="86868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Shadow Brokers </a:t>
            </a:r>
            <a:r>
              <a:rPr lang="en" sz="1600">
                <a:solidFill>
                  <a:schemeClr val="dk1"/>
                </a:solidFill>
                <a:latin typeface="IBM Plex Sans"/>
                <a:ea typeface="IBM Plex Sans"/>
                <a:cs typeface="IBM Plex Sans"/>
                <a:sym typeface="IBM Plex Sans"/>
              </a:rPr>
              <a:t>are not an APT group but are a very good example of a sophisticated non-APT group…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This group hacked the Equation Group / NSA and exposed their stash of zero-day vulnerabilities including the EternalBlue vulnerability. This was one of the zero-day compromises used in the Stuxnet attack, when talking about the TTPs of an attacker.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The ability to do this and get into the NSA shows a high level of sophistication, maybe they did have state help maybe not. My point is that all threats can be an advanced threat it really does depend</a:t>
            </a:r>
            <a:endParaRPr b="1" sz="1600">
              <a:solidFill>
                <a:schemeClr val="dk1"/>
              </a:solidFill>
              <a:latin typeface="IBM Plex Sans"/>
              <a:ea typeface="IBM Plex Sans"/>
              <a:cs typeface="IBM Plex Sans"/>
              <a:sym typeface="IBM Plex Sans"/>
            </a:endParaRPr>
          </a:p>
        </p:txBody>
      </p:sp>
      <p:pic>
        <p:nvPicPr>
          <p:cNvPr descr="a close up of a man 's face in the dark with his eyes closed . (provided by Tenor)" id="337" name="Google Shape;337;p47"/>
          <p:cNvPicPr preferRelativeResize="0"/>
          <p:nvPr/>
        </p:nvPicPr>
        <p:blipFill>
          <a:blip r:embed="rId3">
            <a:alphaModFix/>
          </a:blip>
          <a:stretch>
            <a:fillRect/>
          </a:stretch>
        </p:blipFill>
        <p:spPr>
          <a:xfrm>
            <a:off x="152400" y="3601200"/>
            <a:ext cx="1204580" cy="1389900"/>
          </a:xfrm>
          <a:prstGeom prst="rect">
            <a:avLst/>
          </a:prstGeom>
          <a:noFill/>
          <a:ln>
            <a:noFill/>
          </a:ln>
        </p:spPr>
      </p:pic>
      <p:pic>
        <p:nvPicPr>
          <p:cNvPr descr="a black and white photo of a woman 's face with a shadow cast on her face (provided by Tenor)" id="338" name="Google Shape;338;p47"/>
          <p:cNvPicPr preferRelativeResize="0"/>
          <p:nvPr/>
        </p:nvPicPr>
        <p:blipFill>
          <a:blip r:embed="rId4">
            <a:alphaModFix/>
          </a:blip>
          <a:stretch>
            <a:fillRect/>
          </a:stretch>
        </p:blipFill>
        <p:spPr>
          <a:xfrm>
            <a:off x="8086166" y="3680150"/>
            <a:ext cx="863375" cy="1232000"/>
          </a:xfrm>
          <a:prstGeom prst="rect">
            <a:avLst/>
          </a:prstGeom>
          <a:noFill/>
          <a:ln>
            <a:noFill/>
          </a:ln>
        </p:spPr>
      </p:pic>
      <p:sp>
        <p:nvSpPr>
          <p:cNvPr id="339" name="Google Shape;339;p47"/>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228600" y="766500"/>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these attacks happen? (How?) </a:t>
            </a:r>
            <a:endParaRPr/>
          </a:p>
        </p:txBody>
      </p:sp>
      <p:sp>
        <p:nvSpPr>
          <p:cNvPr id="345" name="Google Shape;345;p48"/>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04</a:t>
            </a:r>
            <a:endParaRPr>
              <a:solidFill>
                <a:schemeClr val="dk1"/>
              </a:solidFill>
            </a:endParaRPr>
          </a:p>
        </p:txBody>
      </p:sp>
      <p:cxnSp>
        <p:nvCxnSpPr>
          <p:cNvPr id="346" name="Google Shape;346;p48"/>
          <p:cNvCxnSpPr/>
          <p:nvPr/>
        </p:nvCxnSpPr>
        <p:spPr>
          <a:xfrm>
            <a:off x="250050" y="4340400"/>
            <a:ext cx="3696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9"/>
          <p:cNvSpPr txBox="1"/>
          <p:nvPr>
            <p:ph idx="1" type="subTitle"/>
          </p:nvPr>
        </p:nvSpPr>
        <p:spPr>
          <a:xfrm>
            <a:off x="513256" y="1874225"/>
            <a:ext cx="39033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06666"/>
                </a:solidFill>
              </a:rPr>
              <a:t>A famous supply chain compromise into the solarwinds company and their customers</a:t>
            </a:r>
            <a:endParaRPr>
              <a:solidFill>
                <a:srgbClr val="E06666"/>
              </a:solidFill>
            </a:endParaRPr>
          </a:p>
        </p:txBody>
      </p:sp>
      <p:sp>
        <p:nvSpPr>
          <p:cNvPr id="352" name="Google Shape;352;p49"/>
          <p:cNvSpPr txBox="1"/>
          <p:nvPr>
            <p:ph idx="2" type="subTitle"/>
          </p:nvPr>
        </p:nvSpPr>
        <p:spPr>
          <a:xfrm>
            <a:off x="4727444" y="1874225"/>
            <a:ext cx="39033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06666"/>
                </a:solidFill>
              </a:rPr>
              <a:t>An </a:t>
            </a:r>
            <a:r>
              <a:rPr lang="en">
                <a:solidFill>
                  <a:srgbClr val="E06666"/>
                </a:solidFill>
              </a:rPr>
              <a:t>extremely</a:t>
            </a:r>
            <a:r>
              <a:rPr lang="en">
                <a:solidFill>
                  <a:srgbClr val="E06666"/>
                </a:solidFill>
              </a:rPr>
              <a:t> advanced attack targeting ICS elements of the natanz nuclear enrichment facility in Iran.</a:t>
            </a:r>
            <a:endParaRPr>
              <a:solidFill>
                <a:srgbClr val="E06666"/>
              </a:solidFill>
            </a:endParaRPr>
          </a:p>
        </p:txBody>
      </p:sp>
      <p:sp>
        <p:nvSpPr>
          <p:cNvPr id="353" name="Google Shape;353;p49"/>
          <p:cNvSpPr txBox="1"/>
          <p:nvPr>
            <p:ph idx="3" type="subTitle"/>
          </p:nvPr>
        </p:nvSpPr>
        <p:spPr>
          <a:xfrm>
            <a:off x="513256" y="3412600"/>
            <a:ext cx="39033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large scale ransomware attack using the eternalblue exploit, most notably against the NHS</a:t>
            </a:r>
            <a:endParaRPr/>
          </a:p>
        </p:txBody>
      </p:sp>
      <p:sp>
        <p:nvSpPr>
          <p:cNvPr id="354" name="Google Shape;354;p49"/>
          <p:cNvSpPr txBox="1"/>
          <p:nvPr>
            <p:ph idx="4" type="subTitle"/>
          </p:nvPr>
        </p:nvSpPr>
        <p:spPr>
          <a:xfrm>
            <a:off x="4727444" y="3412600"/>
            <a:ext cx="39033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There are plenty! Do your research!</a:t>
            </a:r>
            <a:endParaRPr/>
          </a:p>
        </p:txBody>
      </p:sp>
      <p:sp>
        <p:nvSpPr>
          <p:cNvPr id="355" name="Google Shape;355;p49"/>
          <p:cNvSpPr txBox="1"/>
          <p:nvPr>
            <p:ph idx="5" type="subTitle"/>
          </p:nvPr>
        </p:nvSpPr>
        <p:spPr>
          <a:xfrm>
            <a:off x="513257" y="1519325"/>
            <a:ext cx="3903300" cy="43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APT29 - Solarwinds</a:t>
            </a:r>
            <a:endParaRPr>
              <a:solidFill>
                <a:srgbClr val="E06666"/>
              </a:solidFill>
            </a:endParaRPr>
          </a:p>
        </p:txBody>
      </p:sp>
      <p:sp>
        <p:nvSpPr>
          <p:cNvPr id="356" name="Google Shape;356;p49"/>
          <p:cNvSpPr txBox="1"/>
          <p:nvPr>
            <p:ph idx="6" type="subTitle"/>
          </p:nvPr>
        </p:nvSpPr>
        <p:spPr>
          <a:xfrm>
            <a:off x="513257" y="3057700"/>
            <a:ext cx="3903300" cy="43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Lazarus/ShadowBrokers - Wannacry</a:t>
            </a:r>
            <a:endParaRPr/>
          </a:p>
        </p:txBody>
      </p:sp>
      <p:sp>
        <p:nvSpPr>
          <p:cNvPr id="357" name="Google Shape;357;p49"/>
          <p:cNvSpPr txBox="1"/>
          <p:nvPr>
            <p:ph idx="7" type="subTitle"/>
          </p:nvPr>
        </p:nvSpPr>
        <p:spPr>
          <a:xfrm>
            <a:off x="4727408" y="1519325"/>
            <a:ext cx="3903300" cy="43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USA/Israel - Stuxnet</a:t>
            </a:r>
            <a:endParaRPr>
              <a:solidFill>
                <a:srgbClr val="E06666"/>
              </a:solidFill>
            </a:endParaRPr>
          </a:p>
        </p:txBody>
      </p:sp>
      <p:sp>
        <p:nvSpPr>
          <p:cNvPr id="358" name="Google Shape;358;p49"/>
          <p:cNvSpPr txBox="1"/>
          <p:nvPr>
            <p:ph idx="8" type="subTitle"/>
          </p:nvPr>
        </p:nvSpPr>
        <p:spPr>
          <a:xfrm>
            <a:off x="4727408" y="3057700"/>
            <a:ext cx="3903300" cy="43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Other attacks</a:t>
            </a:r>
            <a:endParaRPr/>
          </a:p>
        </p:txBody>
      </p:sp>
      <p:sp>
        <p:nvSpPr>
          <p:cNvPr id="359" name="Google Shape;359;p49"/>
          <p:cNvSpPr txBox="1"/>
          <p:nvPr>
            <p:ph type="title"/>
          </p:nvPr>
        </p:nvSpPr>
        <p:spPr>
          <a:xfrm>
            <a:off x="228600" y="228600"/>
            <a:ext cx="868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Past Attacks</a:t>
            </a:r>
            <a:endParaRPr/>
          </a:p>
        </p:txBody>
      </p:sp>
      <p:sp>
        <p:nvSpPr>
          <p:cNvPr id="360" name="Google Shape;360;p49"/>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3"/>
          <p:cNvSpPr txBox="1"/>
          <p:nvPr>
            <p:ph type="ctrTitle"/>
          </p:nvPr>
        </p:nvSpPr>
        <p:spPr>
          <a:xfrm>
            <a:off x="710400" y="1100625"/>
            <a:ext cx="7723200" cy="243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Don't</a:t>
            </a:r>
            <a:r>
              <a:rPr lang="en"/>
              <a:t> do illegal shit…</a:t>
            </a:r>
            <a:endParaRPr/>
          </a:p>
        </p:txBody>
      </p:sp>
      <p:sp>
        <p:nvSpPr>
          <p:cNvPr id="108" name="Google Shape;108;p23"/>
          <p:cNvSpPr txBox="1"/>
          <p:nvPr>
            <p:ph idx="1" type="subTitle"/>
          </p:nvPr>
        </p:nvSpPr>
        <p:spPr>
          <a:xfrm>
            <a:off x="2672050" y="3009750"/>
            <a:ext cx="6243300" cy="82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Please…</a:t>
            </a:r>
            <a:endParaRPr/>
          </a:p>
        </p:txBody>
      </p:sp>
      <p:cxnSp>
        <p:nvCxnSpPr>
          <p:cNvPr id="109" name="Google Shape;109;p23"/>
          <p:cNvCxnSpPr/>
          <p:nvPr/>
        </p:nvCxnSpPr>
        <p:spPr>
          <a:xfrm>
            <a:off x="5219400" y="3838650"/>
            <a:ext cx="3696000" cy="0"/>
          </a:xfrm>
          <a:prstGeom prst="straightConnector1">
            <a:avLst/>
          </a:prstGeom>
          <a:noFill/>
          <a:ln cap="flat" cmpd="sng" w="9525">
            <a:solidFill>
              <a:schemeClr val="dk1"/>
            </a:solidFill>
            <a:prstDash val="solid"/>
            <a:round/>
            <a:headEnd len="med" w="med" type="none"/>
            <a:tailEnd len="med" w="med" type="none"/>
          </a:ln>
        </p:spPr>
      </p:cxnSp>
      <p:sp>
        <p:nvSpPr>
          <p:cNvPr id="110" name="Google Shape;110;p23"/>
          <p:cNvSpPr/>
          <p:nvPr/>
        </p:nvSpPr>
        <p:spPr>
          <a:xfrm>
            <a:off x="8359221" y="156462"/>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8" name="Shape 368"/>
        <p:cNvGrpSpPr/>
        <p:nvPr/>
      </p:nvGrpSpPr>
      <p:grpSpPr>
        <a:xfrm>
          <a:off x="0" y="0"/>
          <a:ext cx="0" cy="0"/>
          <a:chOff x="0" y="0"/>
          <a:chExt cx="0" cy="0"/>
        </a:xfrm>
      </p:grpSpPr>
      <p:sp>
        <p:nvSpPr>
          <p:cNvPr id="369" name="Google Shape;369;p51"/>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370" name="Google Shape;370;p51"/>
          <p:cNvPicPr preferRelativeResize="0"/>
          <p:nvPr/>
        </p:nvPicPr>
        <p:blipFill>
          <a:blip r:embed="rId4">
            <a:alphaModFix/>
          </a:blip>
          <a:stretch>
            <a:fillRect/>
          </a:stretch>
        </p:blipFill>
        <p:spPr>
          <a:xfrm>
            <a:off x="870400" y="233675"/>
            <a:ext cx="7403211"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Solarwinds</a:t>
            </a:r>
            <a:endParaRPr/>
          </a:p>
        </p:txBody>
      </p:sp>
      <p:pic>
        <p:nvPicPr>
          <p:cNvPr id="376" name="Google Shape;376;p52"/>
          <p:cNvPicPr preferRelativeResize="0"/>
          <p:nvPr/>
        </p:nvPicPr>
        <p:blipFill>
          <a:blip r:embed="rId3">
            <a:alphaModFix/>
          </a:blip>
          <a:stretch>
            <a:fillRect/>
          </a:stretch>
        </p:blipFill>
        <p:spPr>
          <a:xfrm>
            <a:off x="894425" y="996200"/>
            <a:ext cx="7355132" cy="3940249"/>
          </a:xfrm>
          <a:prstGeom prst="rect">
            <a:avLst/>
          </a:prstGeom>
          <a:noFill/>
          <a:ln>
            <a:noFill/>
          </a:ln>
        </p:spPr>
      </p:pic>
      <p:sp>
        <p:nvSpPr>
          <p:cNvPr id="377" name="Google Shape;377;p52"/>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1" name="Shape 381"/>
        <p:cNvGrpSpPr/>
        <p:nvPr/>
      </p:nvGrpSpPr>
      <p:grpSpPr>
        <a:xfrm>
          <a:off x="0" y="0"/>
          <a:ext cx="0" cy="0"/>
          <a:chOff x="0" y="0"/>
          <a:chExt cx="0" cy="0"/>
        </a:xfrm>
      </p:grpSpPr>
      <p:sp>
        <p:nvSpPr>
          <p:cNvPr id="382" name="Google Shape;382;p53"/>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Solarwinds</a:t>
            </a:r>
            <a:endParaRPr>
              <a:solidFill>
                <a:schemeClr val="lt1"/>
              </a:solidFill>
            </a:endParaRPr>
          </a:p>
        </p:txBody>
      </p:sp>
      <p:pic>
        <p:nvPicPr>
          <p:cNvPr id="383" name="Google Shape;383;p53"/>
          <p:cNvPicPr preferRelativeResize="0"/>
          <p:nvPr/>
        </p:nvPicPr>
        <p:blipFill>
          <a:blip r:embed="rId3">
            <a:alphaModFix/>
          </a:blip>
          <a:stretch>
            <a:fillRect/>
          </a:stretch>
        </p:blipFill>
        <p:spPr>
          <a:xfrm>
            <a:off x="567101" y="1261800"/>
            <a:ext cx="2516851" cy="3094176"/>
          </a:xfrm>
          <a:prstGeom prst="rect">
            <a:avLst/>
          </a:prstGeom>
          <a:noFill/>
          <a:ln>
            <a:noFill/>
          </a:ln>
        </p:spPr>
      </p:pic>
      <p:pic>
        <p:nvPicPr>
          <p:cNvPr id="384" name="Google Shape;384;p53"/>
          <p:cNvPicPr preferRelativeResize="0"/>
          <p:nvPr/>
        </p:nvPicPr>
        <p:blipFill>
          <a:blip r:embed="rId4">
            <a:alphaModFix/>
          </a:blip>
          <a:stretch>
            <a:fillRect/>
          </a:stretch>
        </p:blipFill>
        <p:spPr>
          <a:xfrm>
            <a:off x="3361575" y="1289963"/>
            <a:ext cx="5482024" cy="3037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228600" y="1313400"/>
            <a:ext cx="6576000" cy="13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a:t>
            </a:r>
            <a:r>
              <a:rPr lang="en">
                <a:solidFill>
                  <a:schemeClr val="dk1"/>
                </a:solidFill>
              </a:rPr>
              <a:t>90,000,000</a:t>
            </a:r>
            <a:endParaRPr>
              <a:solidFill>
                <a:schemeClr val="dk1"/>
              </a:solidFill>
            </a:endParaRPr>
          </a:p>
        </p:txBody>
      </p:sp>
      <p:sp>
        <p:nvSpPr>
          <p:cNvPr id="390" name="Google Shape;390;p54"/>
          <p:cNvSpPr txBox="1"/>
          <p:nvPr>
            <p:ph idx="1" type="subTitle"/>
          </p:nvPr>
        </p:nvSpPr>
        <p:spPr>
          <a:xfrm>
            <a:off x="4803000" y="3399000"/>
            <a:ext cx="4112400" cy="43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Estimated loss from the solarwinds breach…</a:t>
            </a:r>
            <a:endParaRPr/>
          </a:p>
        </p:txBody>
      </p:sp>
      <p:cxnSp>
        <p:nvCxnSpPr>
          <p:cNvPr id="391" name="Google Shape;391;p54"/>
          <p:cNvCxnSpPr/>
          <p:nvPr/>
        </p:nvCxnSpPr>
        <p:spPr>
          <a:xfrm>
            <a:off x="4809500" y="3830100"/>
            <a:ext cx="4105800" cy="0"/>
          </a:xfrm>
          <a:prstGeom prst="straightConnector1">
            <a:avLst/>
          </a:prstGeom>
          <a:noFill/>
          <a:ln cap="flat" cmpd="sng" w="9525">
            <a:solidFill>
              <a:schemeClr val="dk1"/>
            </a:solidFill>
            <a:prstDash val="solid"/>
            <a:round/>
            <a:headEnd len="med" w="med" type="none"/>
            <a:tailEnd len="med" w="med" type="none"/>
          </a:ln>
        </p:spPr>
      </p:cxnSp>
      <p:pic>
        <p:nvPicPr>
          <p:cNvPr descr="a pixel art drawing of a turtle holding a stack of money . (provided by Tenor)" id="392" name="Google Shape;392;p54"/>
          <p:cNvPicPr preferRelativeResize="0"/>
          <p:nvPr/>
        </p:nvPicPr>
        <p:blipFill>
          <a:blip r:embed="rId3">
            <a:alphaModFix/>
          </a:blip>
          <a:stretch>
            <a:fillRect/>
          </a:stretch>
        </p:blipFill>
        <p:spPr>
          <a:xfrm>
            <a:off x="7045225" y="1189975"/>
            <a:ext cx="1732900" cy="1570450"/>
          </a:xfrm>
          <a:prstGeom prst="rect">
            <a:avLst/>
          </a:prstGeom>
          <a:noFill/>
          <a:ln>
            <a:noFill/>
          </a:ln>
        </p:spPr>
      </p:pic>
      <p:pic>
        <p:nvPicPr>
          <p:cNvPr descr="a man in a wig and sunglasses holds a 100 dollar bill in front of a sign that says take my money (provided by Tenor)" id="393" name="Google Shape;393;p54"/>
          <p:cNvPicPr preferRelativeResize="0"/>
          <p:nvPr/>
        </p:nvPicPr>
        <p:blipFill>
          <a:blip r:embed="rId4">
            <a:alphaModFix/>
          </a:blip>
          <a:stretch>
            <a:fillRect/>
          </a:stretch>
        </p:blipFill>
        <p:spPr>
          <a:xfrm>
            <a:off x="152400" y="2789400"/>
            <a:ext cx="2201700" cy="2201700"/>
          </a:xfrm>
          <a:prstGeom prst="rect">
            <a:avLst/>
          </a:prstGeom>
          <a:noFill/>
          <a:ln>
            <a:noFill/>
          </a:ln>
        </p:spPr>
      </p:pic>
      <p:sp>
        <p:nvSpPr>
          <p:cNvPr id="394" name="Google Shape;394;p54"/>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5"/>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400" name="Google Shape;400;p55"/>
          <p:cNvPicPr preferRelativeResize="0"/>
          <p:nvPr/>
        </p:nvPicPr>
        <p:blipFill>
          <a:blip r:embed="rId4">
            <a:alphaModFix/>
          </a:blip>
          <a:stretch>
            <a:fillRect/>
          </a:stretch>
        </p:blipFill>
        <p:spPr>
          <a:xfrm>
            <a:off x="1634038" y="870425"/>
            <a:ext cx="5875924" cy="3889825"/>
          </a:xfrm>
          <a:prstGeom prst="rect">
            <a:avLst/>
          </a:prstGeom>
          <a:noFill/>
          <a:ln>
            <a:noFill/>
          </a:ln>
        </p:spPr>
      </p:pic>
      <p:sp>
        <p:nvSpPr>
          <p:cNvPr id="401" name="Google Shape;401;p55"/>
          <p:cNvSpPr txBox="1"/>
          <p:nvPr>
            <p:ph type="title"/>
          </p:nvPr>
        </p:nvSpPr>
        <p:spPr>
          <a:xfrm>
            <a:off x="228600" y="228600"/>
            <a:ext cx="8686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More Information - Mandiant report</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8"/>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Stuxnet</a:t>
            </a:r>
            <a:endParaRPr/>
          </a:p>
        </p:txBody>
      </p:sp>
      <p:pic>
        <p:nvPicPr>
          <p:cNvPr id="415" name="Google Shape;415;p58"/>
          <p:cNvPicPr preferRelativeResize="0"/>
          <p:nvPr/>
        </p:nvPicPr>
        <p:blipFill>
          <a:blip r:embed="rId3">
            <a:alphaModFix/>
          </a:blip>
          <a:stretch>
            <a:fillRect/>
          </a:stretch>
        </p:blipFill>
        <p:spPr>
          <a:xfrm>
            <a:off x="2850611" y="327513"/>
            <a:ext cx="5610576" cy="4488475"/>
          </a:xfrm>
          <a:prstGeom prst="rect">
            <a:avLst/>
          </a:prstGeom>
          <a:noFill/>
          <a:ln>
            <a:noFill/>
          </a:ln>
        </p:spPr>
      </p:pic>
      <p:pic>
        <p:nvPicPr>
          <p:cNvPr descr="a cartoon frog wearing sunglasses and a blue shirt is typing on a keyboard (provided by Tenor)" id="416" name="Google Shape;416;p58"/>
          <p:cNvPicPr preferRelativeResize="0"/>
          <p:nvPr/>
        </p:nvPicPr>
        <p:blipFill>
          <a:blip r:embed="rId4">
            <a:alphaModFix/>
          </a:blip>
          <a:stretch>
            <a:fillRect/>
          </a:stretch>
        </p:blipFill>
        <p:spPr>
          <a:xfrm>
            <a:off x="228600" y="1504950"/>
            <a:ext cx="2133600" cy="2133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9"/>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Stuxnet</a:t>
            </a:r>
            <a:endParaRPr/>
          </a:p>
        </p:txBody>
      </p:sp>
      <p:pic>
        <p:nvPicPr>
          <p:cNvPr id="422" name="Google Shape;422;p59"/>
          <p:cNvPicPr preferRelativeResize="0"/>
          <p:nvPr/>
        </p:nvPicPr>
        <p:blipFill>
          <a:blip r:embed="rId3">
            <a:alphaModFix/>
          </a:blip>
          <a:stretch>
            <a:fillRect/>
          </a:stretch>
        </p:blipFill>
        <p:spPr>
          <a:xfrm>
            <a:off x="2531800" y="177900"/>
            <a:ext cx="6383600" cy="4787700"/>
          </a:xfrm>
          <a:prstGeom prst="rect">
            <a:avLst/>
          </a:prstGeom>
          <a:noFill/>
          <a:ln>
            <a:noFill/>
          </a:ln>
        </p:spPr>
      </p:pic>
      <p:pic>
        <p:nvPicPr>
          <p:cNvPr descr="a pixel art of a skull and crossbones surrounded by green code (provided by Tenor)" id="423" name="Google Shape;423;p59"/>
          <p:cNvPicPr preferRelativeResize="0"/>
          <p:nvPr/>
        </p:nvPicPr>
        <p:blipFill>
          <a:blip r:embed="rId4">
            <a:alphaModFix/>
          </a:blip>
          <a:stretch>
            <a:fillRect/>
          </a:stretch>
        </p:blipFill>
        <p:spPr>
          <a:xfrm>
            <a:off x="119550" y="1458250"/>
            <a:ext cx="2227000" cy="2226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Announcements</a:t>
            </a:r>
            <a:endParaRPr/>
          </a:p>
        </p:txBody>
      </p:sp>
      <p:sp>
        <p:nvSpPr>
          <p:cNvPr id="116" name="Google Shape;116;p24"/>
          <p:cNvSpPr txBox="1"/>
          <p:nvPr>
            <p:ph idx="2" type="title"/>
          </p:nvPr>
        </p:nvSpPr>
        <p:spPr>
          <a:xfrm>
            <a:off x="228600" y="895940"/>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7" name="Google Shape;117;p24"/>
          <p:cNvSpPr txBox="1"/>
          <p:nvPr>
            <p:ph idx="3" type="title"/>
          </p:nvPr>
        </p:nvSpPr>
        <p:spPr>
          <a:xfrm>
            <a:off x="228600" y="2280565"/>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18" name="Google Shape;118;p24"/>
          <p:cNvSpPr txBox="1"/>
          <p:nvPr>
            <p:ph idx="4" type="title"/>
          </p:nvPr>
        </p:nvSpPr>
        <p:spPr>
          <a:xfrm>
            <a:off x="2751896" y="895940"/>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19" name="Google Shape;119;p24"/>
          <p:cNvSpPr txBox="1"/>
          <p:nvPr>
            <p:ph idx="5" type="title"/>
          </p:nvPr>
        </p:nvSpPr>
        <p:spPr>
          <a:xfrm>
            <a:off x="2751896" y="2280575"/>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20" name="Google Shape;120;p24"/>
          <p:cNvSpPr txBox="1"/>
          <p:nvPr>
            <p:ph idx="6" type="title"/>
          </p:nvPr>
        </p:nvSpPr>
        <p:spPr>
          <a:xfrm>
            <a:off x="228599" y="3665190"/>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21" name="Google Shape;121;p24"/>
          <p:cNvSpPr txBox="1"/>
          <p:nvPr>
            <p:ph idx="7" type="title"/>
          </p:nvPr>
        </p:nvSpPr>
        <p:spPr>
          <a:xfrm>
            <a:off x="2751899" y="3665211"/>
            <a:ext cx="7347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22" name="Google Shape;122;p24"/>
          <p:cNvSpPr txBox="1"/>
          <p:nvPr>
            <p:ph idx="1" type="subTitle"/>
          </p:nvPr>
        </p:nvSpPr>
        <p:spPr>
          <a:xfrm>
            <a:off x="228600" y="1373838"/>
            <a:ext cx="21423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vs Blue (TBC)</a:t>
            </a:r>
            <a:endParaRPr/>
          </a:p>
        </p:txBody>
      </p:sp>
      <p:sp>
        <p:nvSpPr>
          <p:cNvPr id="123" name="Google Shape;123;p24"/>
          <p:cNvSpPr txBox="1"/>
          <p:nvPr>
            <p:ph idx="8" type="subTitle"/>
          </p:nvPr>
        </p:nvSpPr>
        <p:spPr>
          <a:xfrm>
            <a:off x="2751900" y="1373838"/>
            <a:ext cx="21423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Hackers VM (CSC and GDrive)</a:t>
            </a:r>
            <a:endParaRPr/>
          </a:p>
        </p:txBody>
      </p:sp>
      <p:sp>
        <p:nvSpPr>
          <p:cNvPr id="124" name="Google Shape;124;p24"/>
          <p:cNvSpPr txBox="1"/>
          <p:nvPr>
            <p:ph idx="9" type="subTitle"/>
          </p:nvPr>
        </p:nvSpPr>
        <p:spPr>
          <a:xfrm>
            <a:off x="228600" y="4143100"/>
            <a:ext cx="21423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CTF Team sign ups</a:t>
            </a:r>
            <a:endParaRPr/>
          </a:p>
        </p:txBody>
      </p:sp>
      <p:sp>
        <p:nvSpPr>
          <p:cNvPr id="125" name="Google Shape;125;p24"/>
          <p:cNvSpPr txBox="1"/>
          <p:nvPr>
            <p:ph idx="13" type="subTitle"/>
          </p:nvPr>
        </p:nvSpPr>
        <p:spPr>
          <a:xfrm>
            <a:off x="228600" y="2781540"/>
            <a:ext cx="21423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Q-Zips, ready to order via Discord</a:t>
            </a:r>
            <a:endParaRPr/>
          </a:p>
        </p:txBody>
      </p:sp>
      <p:sp>
        <p:nvSpPr>
          <p:cNvPr id="126" name="Google Shape;126;p24"/>
          <p:cNvSpPr txBox="1"/>
          <p:nvPr>
            <p:ph idx="14" type="subTitle"/>
          </p:nvPr>
        </p:nvSpPr>
        <p:spPr>
          <a:xfrm>
            <a:off x="2751900" y="2781540"/>
            <a:ext cx="21423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Weekly Schedule</a:t>
            </a:r>
            <a:endParaRPr/>
          </a:p>
        </p:txBody>
      </p:sp>
      <p:sp>
        <p:nvSpPr>
          <p:cNvPr id="127" name="Google Shape;127;p24"/>
          <p:cNvSpPr txBox="1"/>
          <p:nvPr>
            <p:ph idx="15" type="subTitle"/>
          </p:nvPr>
        </p:nvSpPr>
        <p:spPr>
          <a:xfrm>
            <a:off x="2751900" y="4143202"/>
            <a:ext cx="21423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Social Route going forwards</a:t>
            </a:r>
            <a:endParaRPr/>
          </a:p>
        </p:txBody>
      </p:sp>
      <p:pic>
        <p:nvPicPr>
          <p:cNvPr descr="announcement icon. Filled announcement icon for website design and mobile, app development. announcement icon from filled email collection isolated on black background. (provided by Getty Images)" id="128" name="Google Shape;128;p24"/>
          <p:cNvPicPr preferRelativeResize="0"/>
          <p:nvPr>
            <p:ph idx="16" type="pic"/>
          </p:nvPr>
        </p:nvPicPr>
        <p:blipFill rotWithShape="1">
          <a:blip r:embed="rId3">
            <a:alphaModFix/>
          </a:blip>
          <a:srcRect b="0" l="9441" r="9441" t="0"/>
          <a:stretch/>
        </p:blipFill>
        <p:spPr>
          <a:xfrm>
            <a:off x="5655325" y="895950"/>
            <a:ext cx="3260104" cy="4018949"/>
          </a:xfrm>
          <a:prstGeom prst="rect">
            <a:avLst/>
          </a:prstGeom>
        </p:spPr>
      </p:pic>
      <p:sp>
        <p:nvSpPr>
          <p:cNvPr id="129" name="Google Shape;129;p24"/>
          <p:cNvSpPr txBox="1"/>
          <p:nvPr/>
        </p:nvSpPr>
        <p:spPr>
          <a:xfrm rot="-5400000">
            <a:off x="-300150" y="3975850"/>
            <a:ext cx="828900" cy="12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1"/>
                </a:solidFill>
                <a:latin typeface="Space Grotesk Medium"/>
                <a:ea typeface="Space Grotesk Medium"/>
                <a:cs typeface="Space Grotesk Medium"/>
                <a:sym typeface="Space Grotesk Medium"/>
              </a:rPr>
              <a:t>27/11/2025</a:t>
            </a:r>
            <a:endParaRPr sz="800">
              <a:solidFill>
                <a:schemeClr val="dk1"/>
              </a:solidFill>
              <a:latin typeface="Space Grotesk Medium"/>
              <a:ea typeface="Space Grotesk Medium"/>
              <a:cs typeface="Space Grotesk Medium"/>
              <a:sym typeface="Space Grotesk Medium"/>
            </a:endParaRPr>
          </a:p>
        </p:txBody>
      </p:sp>
      <p:cxnSp>
        <p:nvCxnSpPr>
          <p:cNvPr id="130" name="Google Shape;130;p24"/>
          <p:cNvCxnSpPr>
            <a:stCxn id="129" idx="1"/>
          </p:cNvCxnSpPr>
          <p:nvPr/>
        </p:nvCxnSpPr>
        <p:spPr>
          <a:xfrm>
            <a:off x="114300" y="4451800"/>
            <a:ext cx="0" cy="749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0"/>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Stuxnet</a:t>
            </a:r>
            <a:endParaRPr/>
          </a:p>
        </p:txBody>
      </p:sp>
      <p:sp>
        <p:nvSpPr>
          <p:cNvPr id="429" name="Google Shape;429;p60"/>
          <p:cNvSpPr txBox="1"/>
          <p:nvPr/>
        </p:nvSpPr>
        <p:spPr>
          <a:xfrm>
            <a:off x="228600" y="886800"/>
            <a:ext cx="86868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Targets?</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People?</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Process?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Supply Chain? </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In this attack, the israelis wanted to strike the Natanz facility with laser guided munitions, hence why when the complex was rebuilt, they built it deep underground requiring U.S. JDAM munitions to compromise…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The U.S. replied with, let’s take the quiet option and hit the site using malware instead…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The state had already acquired unrefined uranium and centrifuges via a proxy, so time was against the west to prevent the enrichment of uranium… Nuclear Inspections had reported that Iran was preparing the first batch of uranium to be enriched…</a:t>
            </a:r>
            <a:endParaRPr sz="1600">
              <a:solidFill>
                <a:schemeClr val="dk1"/>
              </a:solidFill>
              <a:latin typeface="IBM Plex Sans"/>
              <a:ea typeface="IBM Plex Sans"/>
              <a:cs typeface="IBM Plex Sans"/>
              <a:sym typeface="IBM Plex Sans"/>
            </a:endParaRPr>
          </a:p>
        </p:txBody>
      </p:sp>
      <p:pic>
        <p:nvPicPr>
          <p:cNvPr descr="a pixel art image of a yellow and red radioactive symbol (provided by Tenor)" id="430" name="Google Shape;430;p60"/>
          <p:cNvPicPr preferRelativeResize="0"/>
          <p:nvPr/>
        </p:nvPicPr>
        <p:blipFill>
          <a:blip r:embed="rId3">
            <a:alphaModFix/>
          </a:blip>
          <a:stretch>
            <a:fillRect/>
          </a:stretch>
        </p:blipFill>
        <p:spPr>
          <a:xfrm>
            <a:off x="3988350" y="728500"/>
            <a:ext cx="905200" cy="905200"/>
          </a:xfrm>
          <a:prstGeom prst="rect">
            <a:avLst/>
          </a:prstGeom>
          <a:noFill/>
          <a:ln>
            <a:noFill/>
          </a:ln>
        </p:spPr>
      </p:pic>
      <p:pic>
        <p:nvPicPr>
          <p:cNvPr descr="an old siemens computer with a keyboard (provided by Tenor)" id="431" name="Google Shape;431;p60"/>
          <p:cNvPicPr preferRelativeResize="0"/>
          <p:nvPr/>
        </p:nvPicPr>
        <p:blipFill>
          <a:blip r:embed="rId4">
            <a:alphaModFix/>
          </a:blip>
          <a:stretch>
            <a:fillRect/>
          </a:stretch>
        </p:blipFill>
        <p:spPr>
          <a:xfrm>
            <a:off x="4893555" y="228600"/>
            <a:ext cx="1964144" cy="1905000"/>
          </a:xfrm>
          <a:prstGeom prst="rect">
            <a:avLst/>
          </a:prstGeom>
          <a:noFill/>
          <a:ln>
            <a:noFill/>
          </a:ln>
        </p:spPr>
      </p:pic>
      <p:sp>
        <p:nvSpPr>
          <p:cNvPr id="432" name="Google Shape;432;p60"/>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1"/>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Stuxnet</a:t>
            </a:r>
            <a:endParaRPr/>
          </a:p>
        </p:txBody>
      </p:sp>
      <p:sp>
        <p:nvSpPr>
          <p:cNvPr id="438" name="Google Shape;438;p61"/>
          <p:cNvSpPr txBox="1"/>
          <p:nvPr/>
        </p:nvSpPr>
        <p:spPr>
          <a:xfrm>
            <a:off x="228600" y="886800"/>
            <a:ext cx="86868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Initial Compromise?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USB Drop</a:t>
            </a:r>
            <a:r>
              <a:rPr lang="en" sz="1600">
                <a:solidFill>
                  <a:schemeClr val="dk1"/>
                </a:solidFill>
                <a:latin typeface="IBM Plex Sans"/>
                <a:ea typeface="IBM Plex Sans"/>
                <a:cs typeface="IBM Plex Sans"/>
                <a:sym typeface="IBM Plex Sans"/>
              </a:rPr>
              <a:t> - This was an air-gapped network so physical access was required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Establishing a foothold?</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The malware exploited the EternalBlue vulnerability to gain access to the machines in the complex, searching for the ICS equipment… The malware once propagated would delete itself on the not required device to avoid detection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The attack?</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The malware exploited several other zero-day vulnerabilities to take control of the PLCs, controlling speed of centrifuge operation, creating a resonance that shook the unit to the point of self destruction…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Pretty clever right?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p:txBody>
      </p:sp>
      <p:sp>
        <p:nvSpPr>
          <p:cNvPr id="439" name="Google Shape;439;p61"/>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2"/>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Stuxnet</a:t>
            </a:r>
            <a:endParaRPr/>
          </a:p>
        </p:txBody>
      </p:sp>
      <p:sp>
        <p:nvSpPr>
          <p:cNvPr id="445" name="Google Shape;445;p62"/>
          <p:cNvSpPr txBox="1"/>
          <p:nvPr/>
        </p:nvSpPr>
        <p:spPr>
          <a:xfrm>
            <a:off x="228600" y="886800"/>
            <a:ext cx="86868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Dropping malware via a USB into an air-gapped facility, one of the most secure places on earth is no small feat, they had practice…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The hackers had performed smaller attacks on the complex previously, each time compromising in a different way to avoid detection and make it </a:t>
            </a:r>
            <a:r>
              <a:rPr i="1" lang="en" sz="1600">
                <a:solidFill>
                  <a:schemeClr val="dk1"/>
                </a:solidFill>
                <a:latin typeface="IBM Plex Sans"/>
                <a:ea typeface="IBM Plex Sans"/>
                <a:cs typeface="IBM Plex Sans"/>
                <a:sym typeface="IBM Plex Sans"/>
              </a:rPr>
              <a:t>seem</a:t>
            </a:r>
            <a:r>
              <a:rPr lang="en" sz="1600">
                <a:solidFill>
                  <a:schemeClr val="dk1"/>
                </a:solidFill>
                <a:latin typeface="IBM Plex Sans"/>
                <a:ea typeface="IBM Plex Sans"/>
                <a:cs typeface="IBM Plex Sans"/>
                <a:sym typeface="IBM Plex Sans"/>
              </a:rPr>
              <a:t> like the plant was simply malfunctioning, they also had a facility in the US, to test the compromise live on a mock Natanz facility… By the time this was set free, they knew that it would work (sort of)...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Once set free, they waited… After a few months, the Iranians started reporting that their centrifuges were having issues and going into destruct…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br>
              <a:rPr lang="en" sz="1600">
                <a:solidFill>
                  <a:schemeClr val="dk1"/>
                </a:solidFill>
                <a:latin typeface="IBM Plex Sans"/>
                <a:ea typeface="IBM Plex Sans"/>
                <a:cs typeface="IBM Plex Sans"/>
                <a:sym typeface="IBM Plex Sans"/>
              </a:rPr>
            </a:br>
            <a:r>
              <a:rPr lang="en" sz="1600">
                <a:solidFill>
                  <a:schemeClr val="dk1"/>
                </a:solidFill>
                <a:latin typeface="IBM Plex Sans"/>
                <a:ea typeface="IBM Plex Sans"/>
                <a:cs typeface="IBM Plex Sans"/>
                <a:sym typeface="IBM Plex Sans"/>
              </a:rPr>
              <a:t>Did the US then claim responsibility and taunt them?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NO</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They simply sat there, causing uncertainty in the plant and fear among the Iranian Government…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p:txBody>
      </p:sp>
      <p:sp>
        <p:nvSpPr>
          <p:cNvPr id="446" name="Google Shape;446;p62"/>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3"/>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Stuxnet - Precursor attacks</a:t>
            </a:r>
            <a:endParaRPr/>
          </a:p>
        </p:txBody>
      </p:sp>
      <p:sp>
        <p:nvSpPr>
          <p:cNvPr id="452" name="Google Shape;452;p63"/>
          <p:cNvSpPr txBox="1"/>
          <p:nvPr/>
        </p:nvSpPr>
        <p:spPr>
          <a:xfrm>
            <a:off x="228600" y="886800"/>
            <a:ext cx="8686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There were several precursor attacks to the main stuxnet compromise, designed to gather intelligence and compromise the centrifuge operation in </a:t>
            </a:r>
            <a:r>
              <a:rPr b="1" lang="en" sz="1600" u="sng">
                <a:solidFill>
                  <a:schemeClr val="dk1"/>
                </a:solidFill>
                <a:latin typeface="IBM Plex Sans"/>
                <a:ea typeface="IBM Plex Sans"/>
                <a:cs typeface="IBM Plex Sans"/>
                <a:sym typeface="IBM Plex Sans"/>
              </a:rPr>
              <a:t>different ways</a:t>
            </a:r>
            <a:endParaRPr b="1" sz="1600" u="sng">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u="sng">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The clever tactic used by the threat actors was to compromise a different part of centrifuge operation every time, making it look like </a:t>
            </a:r>
            <a:r>
              <a:rPr lang="en" sz="1600">
                <a:solidFill>
                  <a:schemeClr val="dk1"/>
                </a:solidFill>
                <a:latin typeface="IBM Plex Sans"/>
                <a:ea typeface="IBM Plex Sans"/>
                <a:cs typeface="IBM Plex Sans"/>
                <a:sym typeface="IBM Plex Sans"/>
              </a:rPr>
              <a:t>general</a:t>
            </a:r>
            <a:r>
              <a:rPr lang="en" sz="1600">
                <a:solidFill>
                  <a:schemeClr val="dk1"/>
                </a:solidFill>
                <a:latin typeface="IBM Plex Sans"/>
                <a:ea typeface="IBM Plex Sans"/>
                <a:cs typeface="IBM Plex Sans"/>
                <a:sym typeface="IBM Plex Sans"/>
              </a:rPr>
              <a:t> malfunction and not compromise…</a:t>
            </a:r>
            <a:endParaRPr sz="1600">
              <a:solidFill>
                <a:schemeClr val="dk1"/>
              </a:solidFill>
              <a:latin typeface="IBM Plex Sans"/>
              <a:ea typeface="IBM Plex Sans"/>
              <a:cs typeface="IBM Plex Sans"/>
              <a:sym typeface="IBM Plex Sans"/>
            </a:endParaRPr>
          </a:p>
        </p:txBody>
      </p:sp>
      <p:sp>
        <p:nvSpPr>
          <p:cNvPr id="453" name="Google Shape;453;p63"/>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454" name="Google Shape;454;p63"/>
          <p:cNvPicPr preferRelativeResize="0"/>
          <p:nvPr/>
        </p:nvPicPr>
        <p:blipFill>
          <a:blip r:embed="rId4">
            <a:alphaModFix/>
          </a:blip>
          <a:stretch>
            <a:fillRect/>
          </a:stretch>
        </p:blipFill>
        <p:spPr>
          <a:xfrm>
            <a:off x="1062863" y="2388300"/>
            <a:ext cx="7018276" cy="2535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4"/>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Stuxnet - The moral of the story..</a:t>
            </a:r>
            <a:endParaRPr/>
          </a:p>
        </p:txBody>
      </p:sp>
      <p:sp>
        <p:nvSpPr>
          <p:cNvPr id="460" name="Google Shape;460;p64"/>
          <p:cNvSpPr txBox="1"/>
          <p:nvPr/>
        </p:nvSpPr>
        <p:spPr>
          <a:xfrm>
            <a:off x="228600" y="886800"/>
            <a:ext cx="8686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A complex attack like this takes time, money, expertise and experience… This is what defines a nation-state attack compared to the other types of threat actor…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Simple Tactics, Tools and Procedures can be tied to these groups and suddenly, a picture can be painted as to who did the attack and why…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p:txBody>
      </p:sp>
      <p:sp>
        <p:nvSpPr>
          <p:cNvPr id="461" name="Google Shape;461;p64"/>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5"/>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MITRE ATT&amp;CK Framework</a:t>
            </a:r>
            <a:endParaRPr/>
          </a:p>
        </p:txBody>
      </p:sp>
      <p:pic>
        <p:nvPicPr>
          <p:cNvPr id="467" name="Google Shape;467;p65"/>
          <p:cNvPicPr preferRelativeResize="0"/>
          <p:nvPr/>
        </p:nvPicPr>
        <p:blipFill>
          <a:blip r:embed="rId3">
            <a:alphaModFix/>
          </a:blip>
          <a:stretch>
            <a:fillRect/>
          </a:stretch>
        </p:blipFill>
        <p:spPr>
          <a:xfrm>
            <a:off x="918788" y="1029175"/>
            <a:ext cx="7306401" cy="3413125"/>
          </a:xfrm>
          <a:prstGeom prst="rect">
            <a:avLst/>
          </a:prstGeom>
          <a:noFill/>
          <a:ln>
            <a:noFill/>
          </a:ln>
        </p:spPr>
      </p:pic>
      <p:sp>
        <p:nvSpPr>
          <p:cNvPr id="468" name="Google Shape;468;p65"/>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6"/>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Analysing TTPs and attribution to an APT</a:t>
            </a:r>
            <a:endParaRPr/>
          </a:p>
        </p:txBody>
      </p:sp>
      <p:sp>
        <p:nvSpPr>
          <p:cNvPr id="474" name="Google Shape;474;p66"/>
          <p:cNvSpPr txBox="1"/>
          <p:nvPr/>
        </p:nvSpPr>
        <p:spPr>
          <a:xfrm>
            <a:off x="367800" y="1001775"/>
            <a:ext cx="8408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To fingerprint an attack and attribute it to an APT group, we need to look at the tactics, tools and procedures that have been displayed, from the entry vector, to the c2 software used and how persistence was established…</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Now, let’s look at some tactics seen in a real-world attack and where we can acquire said information from as a blue team operator</a:t>
            </a:r>
            <a:endParaRPr sz="1600">
              <a:solidFill>
                <a:schemeClr val="dk1"/>
              </a:solidFill>
              <a:latin typeface="IBM Plex Sans"/>
              <a:ea typeface="IBM Plex Sans"/>
              <a:cs typeface="IBM Plex Sans"/>
              <a:sym typeface="IBM Plex Sans"/>
            </a:endParaRPr>
          </a:p>
        </p:txBody>
      </p:sp>
      <p:pic>
        <p:nvPicPr>
          <p:cNvPr descr="a man wearing headphones and a pink shirt says the word strategy (provided by Tenor)" id="475" name="Google Shape;475;p66"/>
          <p:cNvPicPr preferRelativeResize="0"/>
          <p:nvPr/>
        </p:nvPicPr>
        <p:blipFill>
          <a:blip r:embed="rId3">
            <a:alphaModFix/>
          </a:blip>
          <a:stretch>
            <a:fillRect/>
          </a:stretch>
        </p:blipFill>
        <p:spPr>
          <a:xfrm>
            <a:off x="6953250" y="3012175"/>
            <a:ext cx="2085975" cy="2077600"/>
          </a:xfrm>
          <a:prstGeom prst="rect">
            <a:avLst/>
          </a:prstGeom>
          <a:noFill/>
          <a:ln>
            <a:noFill/>
          </a:ln>
        </p:spPr>
      </p:pic>
      <p:pic>
        <p:nvPicPr>
          <p:cNvPr descr="a man is walking down a set of stairs . (provided by Tenor)" id="476" name="Google Shape;476;p66"/>
          <p:cNvPicPr preferRelativeResize="0"/>
          <p:nvPr/>
        </p:nvPicPr>
        <p:blipFill>
          <a:blip r:embed="rId4">
            <a:alphaModFix/>
          </a:blip>
          <a:stretch>
            <a:fillRect/>
          </a:stretch>
        </p:blipFill>
        <p:spPr>
          <a:xfrm>
            <a:off x="3219652" y="3012175"/>
            <a:ext cx="3703548" cy="2077600"/>
          </a:xfrm>
          <a:prstGeom prst="rect">
            <a:avLst/>
          </a:prstGeom>
          <a:noFill/>
          <a:ln>
            <a:noFill/>
          </a:ln>
        </p:spPr>
      </p:pic>
      <p:sp>
        <p:nvSpPr>
          <p:cNvPr id="477" name="Google Shape;477;p66"/>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7"/>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Lazarus Group (NK)</a:t>
            </a:r>
            <a:endParaRPr/>
          </a:p>
        </p:txBody>
      </p:sp>
      <p:sp>
        <p:nvSpPr>
          <p:cNvPr id="483" name="Google Shape;483;p67"/>
          <p:cNvSpPr txBox="1"/>
          <p:nvPr/>
        </p:nvSpPr>
        <p:spPr>
          <a:xfrm>
            <a:off x="367800" y="1001775"/>
            <a:ext cx="8408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Famous Attack:</a:t>
            </a:r>
            <a:r>
              <a:rPr lang="en" sz="1600">
                <a:solidFill>
                  <a:schemeClr val="dk1"/>
                </a:solidFill>
                <a:latin typeface="IBM Plex Sans"/>
                <a:ea typeface="IBM Plex Sans"/>
                <a:cs typeface="IBM Plex Sans"/>
                <a:sym typeface="IBM Plex Sans"/>
              </a:rPr>
              <a:t> 2014 Sony Breach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Crypto Theft</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DDoS</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Extortion</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Side-loading malware</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dk1"/>
                </a:solidFill>
                <a:latin typeface="IBM Plex Sans"/>
                <a:ea typeface="IBM Plex Sans"/>
                <a:cs typeface="IBM Plex Sans"/>
                <a:sym typeface="IBM Plex Sans"/>
              </a:rPr>
              <a:t>Major financial and political motive, in the 2014 breach the main focus was to disrupt Sony as they set to release “</a:t>
            </a:r>
            <a:r>
              <a:rPr i="1" lang="en" sz="1600">
                <a:solidFill>
                  <a:schemeClr val="dk1"/>
                </a:solidFill>
                <a:latin typeface="IBM Plex Sans"/>
                <a:ea typeface="IBM Plex Sans"/>
                <a:cs typeface="IBM Plex Sans"/>
                <a:sym typeface="IBM Plex Sans"/>
              </a:rPr>
              <a:t>The interview</a:t>
            </a:r>
            <a:r>
              <a:rPr lang="en" sz="1600">
                <a:solidFill>
                  <a:schemeClr val="dk1"/>
                </a:solidFill>
                <a:latin typeface="IBM Plex Sans"/>
                <a:ea typeface="IBM Plex Sans"/>
                <a:cs typeface="IBM Plex Sans"/>
                <a:sym typeface="IBM Plex Sans"/>
              </a:rPr>
              <a:t>”. Politically, the DPRK disagreed with the portrayal of their beloved leader and so set out to deny Sony the right to release said film…</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p:txBody>
      </p:sp>
      <p:pic>
        <p:nvPicPr>
          <p:cNvPr descr="ahhhhh (provided by Tenor)" id="484" name="Google Shape;484;p67"/>
          <p:cNvPicPr preferRelativeResize="0"/>
          <p:nvPr/>
        </p:nvPicPr>
        <p:blipFill>
          <a:blip r:embed="rId3">
            <a:alphaModFix/>
          </a:blip>
          <a:stretch>
            <a:fillRect/>
          </a:stretch>
        </p:blipFill>
        <p:spPr>
          <a:xfrm>
            <a:off x="6118168" y="3942520"/>
            <a:ext cx="2957707" cy="1110625"/>
          </a:xfrm>
          <a:prstGeom prst="rect">
            <a:avLst/>
          </a:prstGeom>
          <a:noFill/>
          <a:ln>
            <a:noFill/>
          </a:ln>
        </p:spPr>
      </p:pic>
      <p:pic>
        <p:nvPicPr>
          <p:cNvPr descr="a man wearing a scarf around his neck and a suit is looking up . (provided by Tenor)" id="485" name="Google Shape;485;p67"/>
          <p:cNvPicPr preferRelativeResize="0"/>
          <p:nvPr/>
        </p:nvPicPr>
        <p:blipFill>
          <a:blip r:embed="rId4">
            <a:alphaModFix/>
          </a:blip>
          <a:stretch>
            <a:fillRect/>
          </a:stretch>
        </p:blipFill>
        <p:spPr>
          <a:xfrm>
            <a:off x="4320790" y="3942525"/>
            <a:ext cx="1710010" cy="1110625"/>
          </a:xfrm>
          <a:prstGeom prst="rect">
            <a:avLst/>
          </a:prstGeom>
          <a:noFill/>
          <a:ln>
            <a:noFill/>
          </a:ln>
        </p:spPr>
      </p:pic>
      <p:sp>
        <p:nvSpPr>
          <p:cNvPr id="486" name="Google Shape;486;p67"/>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8"/>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Lazarus Group (NK)</a:t>
            </a:r>
            <a:endParaRPr/>
          </a:p>
        </p:txBody>
      </p:sp>
      <p:sp>
        <p:nvSpPr>
          <p:cNvPr id="492" name="Google Shape;492;p68"/>
          <p:cNvSpPr txBox="1"/>
          <p:nvPr/>
        </p:nvSpPr>
        <p:spPr>
          <a:xfrm>
            <a:off x="367800" y="1001775"/>
            <a:ext cx="84084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TTPs: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rgbClr val="EA9999"/>
              </a:buClr>
              <a:buSzPts val="1600"/>
              <a:buFont typeface="IBM Plex Sans"/>
              <a:buChar char="●"/>
            </a:pPr>
            <a:r>
              <a:rPr b="1" lang="en" sz="1600" u="sng">
                <a:solidFill>
                  <a:srgbClr val="EA9999"/>
                </a:solidFill>
                <a:latin typeface="IBM Plex Sans"/>
                <a:ea typeface="IBM Plex Sans"/>
                <a:cs typeface="IBM Plex Sans"/>
                <a:sym typeface="IBM Plex Sans"/>
              </a:rPr>
              <a:t>Phishing</a:t>
            </a:r>
            <a:endParaRPr b="1" sz="1600" u="sng">
              <a:solidFill>
                <a:srgbClr val="EA9999"/>
              </a:solidFill>
              <a:latin typeface="IBM Plex Sans"/>
              <a:ea typeface="IBM Plex Sans"/>
              <a:cs typeface="IBM Plex Sans"/>
              <a:sym typeface="IBM Plex Sans"/>
            </a:endParaRPr>
          </a:p>
          <a:p>
            <a:pPr indent="-330200" lvl="1" marL="9144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T1566.001 - Spear Phishing</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rgbClr val="EA9999"/>
              </a:buClr>
              <a:buSzPts val="1600"/>
              <a:buFont typeface="IBM Plex Sans"/>
              <a:buChar char="●"/>
            </a:pPr>
            <a:r>
              <a:rPr b="1" lang="en" sz="1600" u="sng">
                <a:solidFill>
                  <a:srgbClr val="EA9999"/>
                </a:solidFill>
                <a:latin typeface="IBM Plex Sans"/>
                <a:ea typeface="IBM Plex Sans"/>
                <a:cs typeface="IBM Plex Sans"/>
                <a:sym typeface="IBM Plex Sans"/>
              </a:rPr>
              <a:t>Credential Compromise</a:t>
            </a:r>
            <a:endParaRPr b="1" sz="1600" u="sng">
              <a:solidFill>
                <a:srgbClr val="EA9999"/>
              </a:solidFill>
              <a:latin typeface="IBM Plex Sans"/>
              <a:ea typeface="IBM Plex Sans"/>
              <a:cs typeface="IBM Plex Sans"/>
              <a:sym typeface="IBM Plex Sans"/>
            </a:endParaRPr>
          </a:p>
          <a:p>
            <a:pPr indent="-330200" lvl="1" marL="9144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T1003 - OS Credential Dumping</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rgbClr val="EA9999"/>
              </a:buClr>
              <a:buSzPts val="1600"/>
              <a:buFont typeface="IBM Plex Sans"/>
              <a:buChar char="●"/>
            </a:pPr>
            <a:r>
              <a:rPr b="1" lang="en" sz="1600" u="sng">
                <a:solidFill>
                  <a:srgbClr val="EA9999"/>
                </a:solidFill>
                <a:latin typeface="IBM Plex Sans"/>
                <a:ea typeface="IBM Plex Sans"/>
                <a:cs typeface="IBM Plex Sans"/>
                <a:sym typeface="IBM Plex Sans"/>
              </a:rPr>
              <a:t>Recon Module</a:t>
            </a:r>
            <a:endParaRPr b="1" sz="1600" u="sng">
              <a:solidFill>
                <a:srgbClr val="EA9999"/>
              </a:solidFill>
              <a:latin typeface="IBM Plex Sans"/>
              <a:ea typeface="IBM Plex Sans"/>
              <a:cs typeface="IBM Plex Sans"/>
              <a:sym typeface="IBM Plex Sans"/>
            </a:endParaRPr>
          </a:p>
          <a:p>
            <a:pPr indent="-330200" lvl="1" marL="9144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T1087 - Account Discovery</a:t>
            </a:r>
            <a:endParaRPr b="1" sz="1600">
              <a:solidFill>
                <a:schemeClr val="dk1"/>
              </a:solidFill>
              <a:latin typeface="IBM Plex Sans"/>
              <a:ea typeface="IBM Plex Sans"/>
              <a:cs typeface="IBM Plex Sans"/>
              <a:sym typeface="IBM Plex Sans"/>
            </a:endParaRPr>
          </a:p>
          <a:p>
            <a:pPr indent="-330200" lvl="1" marL="9144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T1018 - Remote System Discovery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rgbClr val="EA9999"/>
              </a:buClr>
              <a:buSzPts val="1600"/>
              <a:buFont typeface="IBM Plex Sans"/>
              <a:buChar char="●"/>
            </a:pPr>
            <a:r>
              <a:rPr b="1" lang="en" sz="1600" u="sng">
                <a:solidFill>
                  <a:srgbClr val="EA9999"/>
                </a:solidFill>
                <a:latin typeface="IBM Plex Sans"/>
                <a:ea typeface="IBM Plex Sans"/>
                <a:cs typeface="IBM Plex Sans"/>
                <a:sym typeface="IBM Plex Sans"/>
              </a:rPr>
              <a:t>Dropper</a:t>
            </a:r>
            <a:endParaRPr b="1" sz="1600" u="sng">
              <a:solidFill>
                <a:srgbClr val="EA9999"/>
              </a:solidFill>
              <a:latin typeface="IBM Plex Sans"/>
              <a:ea typeface="IBM Plex Sans"/>
              <a:cs typeface="IBM Plex Sans"/>
              <a:sym typeface="IBM Plex Sans"/>
            </a:endParaRPr>
          </a:p>
          <a:p>
            <a:pPr indent="-330200" lvl="1" marL="9144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T1204.002 - User Execution: Malicious File</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rgbClr val="EA9999"/>
              </a:buClr>
              <a:buSzPts val="1600"/>
              <a:buFont typeface="IBM Plex Sans"/>
              <a:buChar char="●"/>
            </a:pPr>
            <a:r>
              <a:rPr b="1" lang="en" sz="1600" u="sng">
                <a:solidFill>
                  <a:srgbClr val="EA9999"/>
                </a:solidFill>
                <a:latin typeface="IBM Plex Sans"/>
                <a:ea typeface="IBM Plex Sans"/>
                <a:cs typeface="IBM Plex Sans"/>
                <a:sym typeface="IBM Plex Sans"/>
              </a:rPr>
              <a:t>Signed Malware</a:t>
            </a:r>
            <a:endParaRPr b="1" sz="1600" u="sng">
              <a:solidFill>
                <a:srgbClr val="EA9999"/>
              </a:solidFill>
              <a:latin typeface="IBM Plex Sans"/>
              <a:ea typeface="IBM Plex Sans"/>
              <a:cs typeface="IBM Plex Sans"/>
              <a:sym typeface="IBM Plex Sans"/>
            </a:endParaRPr>
          </a:p>
          <a:p>
            <a:pPr indent="-330200" lvl="1" marL="9144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T1553.002 - Subvert Trust Controls: Code Signing</a:t>
            </a:r>
            <a:endParaRPr b="1" sz="1600">
              <a:solidFill>
                <a:schemeClr val="dk1"/>
              </a:solidFill>
              <a:latin typeface="IBM Plex Sans"/>
              <a:ea typeface="IBM Plex Sans"/>
              <a:cs typeface="IBM Plex Sans"/>
              <a:sym typeface="IBM Plex Sans"/>
            </a:endParaRPr>
          </a:p>
        </p:txBody>
      </p:sp>
      <p:pic>
        <p:nvPicPr>
          <p:cNvPr descr="ahhhhh (provided by Tenor)" id="493" name="Google Shape;493;p68"/>
          <p:cNvPicPr preferRelativeResize="0"/>
          <p:nvPr/>
        </p:nvPicPr>
        <p:blipFill>
          <a:blip r:embed="rId3">
            <a:alphaModFix/>
          </a:blip>
          <a:stretch>
            <a:fillRect/>
          </a:stretch>
        </p:blipFill>
        <p:spPr>
          <a:xfrm>
            <a:off x="6425700" y="4094624"/>
            <a:ext cx="2650175" cy="995150"/>
          </a:xfrm>
          <a:prstGeom prst="rect">
            <a:avLst/>
          </a:prstGeom>
          <a:noFill/>
          <a:ln>
            <a:noFill/>
          </a:ln>
        </p:spPr>
      </p:pic>
      <p:sp>
        <p:nvSpPr>
          <p:cNvPr id="494" name="Google Shape;494;p68"/>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9"/>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500" name="Google Shape;500;p69"/>
          <p:cNvPicPr preferRelativeResize="0"/>
          <p:nvPr/>
        </p:nvPicPr>
        <p:blipFill>
          <a:blip r:embed="rId4">
            <a:alphaModFix/>
          </a:blip>
          <a:stretch>
            <a:fillRect/>
          </a:stretch>
        </p:blipFill>
        <p:spPr>
          <a:xfrm>
            <a:off x="212000" y="1054649"/>
            <a:ext cx="8719990" cy="39682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Session</a:t>
            </a:r>
            <a:endParaRPr/>
          </a:p>
        </p:txBody>
      </p:sp>
      <p:sp>
        <p:nvSpPr>
          <p:cNvPr id="136" name="Google Shape;136;p25"/>
          <p:cNvSpPr/>
          <p:nvPr/>
        </p:nvSpPr>
        <p:spPr>
          <a:xfrm>
            <a:off x="830325" y="1963491"/>
            <a:ext cx="1371900" cy="405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Hind"/>
                <a:ea typeface="Hind"/>
                <a:cs typeface="Hind"/>
                <a:sym typeface="Hind"/>
              </a:rPr>
              <a:t>Who?</a:t>
            </a:r>
            <a:endParaRPr b="1" sz="1100" u="sng">
              <a:solidFill>
                <a:schemeClr val="dk1"/>
              </a:solidFill>
              <a:latin typeface="Hind"/>
              <a:ea typeface="Hind"/>
              <a:cs typeface="Hind"/>
              <a:sym typeface="Hind"/>
            </a:endParaRPr>
          </a:p>
        </p:txBody>
      </p:sp>
      <p:sp>
        <p:nvSpPr>
          <p:cNvPr id="137" name="Google Shape;137;p25"/>
          <p:cNvSpPr txBox="1"/>
          <p:nvPr/>
        </p:nvSpPr>
        <p:spPr>
          <a:xfrm>
            <a:off x="497775" y="2463934"/>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Hind"/>
                <a:ea typeface="Hind"/>
                <a:cs typeface="Hind"/>
                <a:sym typeface="Hind"/>
              </a:rPr>
              <a:t>Who</a:t>
            </a:r>
            <a:r>
              <a:rPr lang="en" sz="1000">
                <a:solidFill>
                  <a:schemeClr val="dk1"/>
                </a:solidFill>
                <a:latin typeface="Hind"/>
                <a:ea typeface="Hind"/>
                <a:cs typeface="Hind"/>
                <a:sym typeface="Hind"/>
              </a:rPr>
              <a:t> are APT groups made of? What does an APT consist of?</a:t>
            </a:r>
            <a:endParaRPr sz="1000">
              <a:solidFill>
                <a:schemeClr val="dk1"/>
              </a:solidFill>
              <a:latin typeface="Hind"/>
              <a:ea typeface="Hind"/>
              <a:cs typeface="Hind"/>
              <a:sym typeface="Hind"/>
            </a:endParaRPr>
          </a:p>
        </p:txBody>
      </p:sp>
      <p:sp>
        <p:nvSpPr>
          <p:cNvPr id="138" name="Google Shape;138;p25"/>
          <p:cNvSpPr/>
          <p:nvPr/>
        </p:nvSpPr>
        <p:spPr>
          <a:xfrm>
            <a:off x="2867475" y="1963515"/>
            <a:ext cx="1371900" cy="405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Hind"/>
                <a:ea typeface="Hind"/>
                <a:cs typeface="Hind"/>
                <a:sym typeface="Hind"/>
              </a:rPr>
              <a:t>What?</a:t>
            </a:r>
            <a:endParaRPr b="1" sz="1100" u="sng">
              <a:solidFill>
                <a:schemeClr val="dk1"/>
              </a:solidFill>
              <a:latin typeface="Hind"/>
              <a:ea typeface="Hind"/>
              <a:cs typeface="Hind"/>
              <a:sym typeface="Hind"/>
            </a:endParaRPr>
          </a:p>
        </p:txBody>
      </p:sp>
      <p:sp>
        <p:nvSpPr>
          <p:cNvPr id="139" name="Google Shape;139;p25"/>
          <p:cNvSpPr txBox="1"/>
          <p:nvPr/>
        </p:nvSpPr>
        <p:spPr>
          <a:xfrm>
            <a:off x="2534925" y="2463934"/>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Hind"/>
                <a:ea typeface="Hind"/>
                <a:cs typeface="Hind"/>
                <a:sym typeface="Hind"/>
              </a:rPr>
              <a:t>What is an APT group?</a:t>
            </a:r>
            <a:endParaRPr sz="1000">
              <a:solidFill>
                <a:schemeClr val="dk1"/>
              </a:solidFill>
              <a:latin typeface="Hind"/>
              <a:ea typeface="Hind"/>
              <a:cs typeface="Hind"/>
              <a:sym typeface="Hind"/>
            </a:endParaRPr>
          </a:p>
        </p:txBody>
      </p:sp>
      <p:sp>
        <p:nvSpPr>
          <p:cNvPr id="140" name="Google Shape;140;p25"/>
          <p:cNvSpPr/>
          <p:nvPr/>
        </p:nvSpPr>
        <p:spPr>
          <a:xfrm>
            <a:off x="4904601" y="1963515"/>
            <a:ext cx="1371900" cy="405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Hind"/>
                <a:ea typeface="Hind"/>
                <a:cs typeface="Hind"/>
                <a:sym typeface="Hind"/>
              </a:rPr>
              <a:t>Why?</a:t>
            </a:r>
            <a:endParaRPr b="1" sz="1100" u="sng">
              <a:solidFill>
                <a:schemeClr val="dk1"/>
              </a:solidFill>
              <a:latin typeface="Hind"/>
              <a:ea typeface="Hind"/>
              <a:cs typeface="Hind"/>
              <a:sym typeface="Hind"/>
            </a:endParaRPr>
          </a:p>
        </p:txBody>
      </p:sp>
      <p:sp>
        <p:nvSpPr>
          <p:cNvPr id="141" name="Google Shape;141;p25"/>
          <p:cNvSpPr txBox="1"/>
          <p:nvPr/>
        </p:nvSpPr>
        <p:spPr>
          <a:xfrm>
            <a:off x="4572051" y="2463934"/>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Hind"/>
                <a:ea typeface="Hind"/>
                <a:cs typeface="Hind"/>
                <a:sym typeface="Hind"/>
              </a:rPr>
              <a:t>What are the motivations of APTs and why do they do what they do?</a:t>
            </a:r>
            <a:endParaRPr sz="1000">
              <a:solidFill>
                <a:schemeClr val="dk1"/>
              </a:solidFill>
              <a:latin typeface="Hind"/>
              <a:ea typeface="Hind"/>
              <a:cs typeface="Hind"/>
              <a:sym typeface="Hind"/>
            </a:endParaRPr>
          </a:p>
        </p:txBody>
      </p:sp>
      <p:sp>
        <p:nvSpPr>
          <p:cNvPr id="142" name="Google Shape;142;p25"/>
          <p:cNvSpPr/>
          <p:nvPr/>
        </p:nvSpPr>
        <p:spPr>
          <a:xfrm>
            <a:off x="6941775" y="1963515"/>
            <a:ext cx="1371900" cy="405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Hind"/>
                <a:ea typeface="Hind"/>
                <a:cs typeface="Hind"/>
                <a:sym typeface="Hind"/>
              </a:rPr>
              <a:t>How?</a:t>
            </a:r>
            <a:endParaRPr b="1" sz="1100" u="sng">
              <a:solidFill>
                <a:schemeClr val="dk1"/>
              </a:solidFill>
              <a:latin typeface="Hind"/>
              <a:ea typeface="Hind"/>
              <a:cs typeface="Hind"/>
              <a:sym typeface="Hind"/>
            </a:endParaRPr>
          </a:p>
        </p:txBody>
      </p:sp>
      <p:sp>
        <p:nvSpPr>
          <p:cNvPr id="143" name="Google Shape;143;p25"/>
          <p:cNvSpPr txBox="1"/>
          <p:nvPr/>
        </p:nvSpPr>
        <p:spPr>
          <a:xfrm>
            <a:off x="6609225" y="2463934"/>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Hind"/>
                <a:ea typeface="Hind"/>
                <a:cs typeface="Hind"/>
                <a:sym typeface="Hind"/>
              </a:rPr>
              <a:t>How can we attribute an attack to an APT via the TTPs shown?</a:t>
            </a:r>
            <a:endParaRPr b="1" sz="1000">
              <a:solidFill>
                <a:schemeClr val="dk1"/>
              </a:solidFill>
              <a:latin typeface="Hind"/>
              <a:ea typeface="Hind"/>
              <a:cs typeface="Hind"/>
              <a:sym typeface="Hind"/>
            </a:endParaRPr>
          </a:p>
        </p:txBody>
      </p:sp>
      <p:cxnSp>
        <p:nvCxnSpPr>
          <p:cNvPr id="144" name="Google Shape;144;p25"/>
          <p:cNvCxnSpPr/>
          <p:nvPr/>
        </p:nvCxnSpPr>
        <p:spPr>
          <a:xfrm>
            <a:off x="675300" y="3412066"/>
            <a:ext cx="7793400" cy="0"/>
          </a:xfrm>
          <a:prstGeom prst="straightConnector1">
            <a:avLst/>
          </a:prstGeom>
          <a:noFill/>
          <a:ln cap="flat" cmpd="sng" w="9525">
            <a:solidFill>
              <a:schemeClr val="dk1"/>
            </a:solidFill>
            <a:prstDash val="solid"/>
            <a:round/>
            <a:headEnd len="med" w="med" type="none"/>
            <a:tailEnd len="med" w="med" type="none"/>
          </a:ln>
        </p:spPr>
      </p:cxnSp>
      <p:sp>
        <p:nvSpPr>
          <p:cNvPr id="145" name="Google Shape;145;p25"/>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descr="a red question mark on a white background with a red circle below it (provided by Tenor)" id="146" name="Google Shape;146;p25"/>
          <p:cNvPicPr preferRelativeResize="0"/>
          <p:nvPr/>
        </p:nvPicPr>
        <p:blipFill>
          <a:blip r:embed="rId4">
            <a:alphaModFix/>
          </a:blip>
          <a:stretch>
            <a:fillRect/>
          </a:stretch>
        </p:blipFill>
        <p:spPr>
          <a:xfrm>
            <a:off x="1317289" y="1139925"/>
            <a:ext cx="397969" cy="636750"/>
          </a:xfrm>
          <a:prstGeom prst="rect">
            <a:avLst/>
          </a:prstGeom>
          <a:noFill/>
          <a:ln>
            <a:noFill/>
          </a:ln>
        </p:spPr>
      </p:pic>
      <p:pic>
        <p:nvPicPr>
          <p:cNvPr descr="a red question mark with a red dot below it (provided by Tenor)" id="147" name="Google Shape;147;p25"/>
          <p:cNvPicPr preferRelativeResize="0"/>
          <p:nvPr/>
        </p:nvPicPr>
        <p:blipFill>
          <a:blip r:embed="rId5">
            <a:alphaModFix/>
          </a:blip>
          <a:stretch>
            <a:fillRect/>
          </a:stretch>
        </p:blipFill>
        <p:spPr>
          <a:xfrm>
            <a:off x="3235053" y="1139925"/>
            <a:ext cx="636750" cy="636750"/>
          </a:xfrm>
          <a:prstGeom prst="rect">
            <a:avLst/>
          </a:prstGeom>
          <a:noFill/>
          <a:ln>
            <a:noFill/>
          </a:ln>
        </p:spPr>
      </p:pic>
      <p:pic>
        <p:nvPicPr>
          <p:cNvPr descr="a red question mark with a white outline (provided by Tenor)" id="148" name="Google Shape;148;p25"/>
          <p:cNvPicPr preferRelativeResize="0"/>
          <p:nvPr/>
        </p:nvPicPr>
        <p:blipFill>
          <a:blip r:embed="rId4">
            <a:alphaModFix/>
          </a:blip>
          <a:stretch>
            <a:fillRect/>
          </a:stretch>
        </p:blipFill>
        <p:spPr>
          <a:xfrm>
            <a:off x="5335363" y="1139938"/>
            <a:ext cx="397950" cy="636720"/>
          </a:xfrm>
          <a:prstGeom prst="rect">
            <a:avLst/>
          </a:prstGeom>
          <a:noFill/>
          <a:ln>
            <a:noFill/>
          </a:ln>
        </p:spPr>
      </p:pic>
      <p:pic>
        <p:nvPicPr>
          <p:cNvPr descr="a 3d man stands next to a red question mark (provided by Tenor)" id="149" name="Google Shape;149;p25"/>
          <p:cNvPicPr preferRelativeResize="0"/>
          <p:nvPr/>
        </p:nvPicPr>
        <p:blipFill>
          <a:blip r:embed="rId6">
            <a:alphaModFix/>
          </a:blip>
          <a:stretch>
            <a:fillRect/>
          </a:stretch>
        </p:blipFill>
        <p:spPr>
          <a:xfrm>
            <a:off x="7196875" y="1007325"/>
            <a:ext cx="861701" cy="861701"/>
          </a:xfrm>
          <a:prstGeom prst="rect">
            <a:avLst/>
          </a:prstGeom>
          <a:noFill/>
          <a:ln>
            <a:noFill/>
          </a:ln>
        </p:spPr>
      </p:pic>
      <p:sp>
        <p:nvSpPr>
          <p:cNvPr id="150" name="Google Shape;150;p25"/>
          <p:cNvSpPr txBox="1"/>
          <p:nvPr/>
        </p:nvSpPr>
        <p:spPr>
          <a:xfrm rot="-5400000">
            <a:off x="-300150" y="3975850"/>
            <a:ext cx="828900" cy="12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1"/>
                </a:solidFill>
                <a:latin typeface="Space Grotesk Medium"/>
                <a:ea typeface="Space Grotesk Medium"/>
                <a:cs typeface="Space Grotesk Medium"/>
                <a:sym typeface="Space Grotesk Medium"/>
              </a:rPr>
              <a:t>27/11/2025</a:t>
            </a:r>
            <a:endParaRPr sz="800">
              <a:solidFill>
                <a:schemeClr val="dk1"/>
              </a:solidFill>
              <a:latin typeface="Space Grotesk Medium"/>
              <a:ea typeface="Space Grotesk Medium"/>
              <a:cs typeface="Space Grotesk Medium"/>
              <a:sym typeface="Space Grotesk Medium"/>
            </a:endParaRPr>
          </a:p>
        </p:txBody>
      </p:sp>
      <p:cxnSp>
        <p:nvCxnSpPr>
          <p:cNvPr id="151" name="Google Shape;151;p25"/>
          <p:cNvCxnSpPr>
            <a:stCxn id="150" idx="1"/>
          </p:cNvCxnSpPr>
          <p:nvPr/>
        </p:nvCxnSpPr>
        <p:spPr>
          <a:xfrm>
            <a:off x="114300" y="4451800"/>
            <a:ext cx="0" cy="749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0"/>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can we find these TTPs?</a:t>
            </a:r>
            <a:endParaRPr/>
          </a:p>
        </p:txBody>
      </p:sp>
      <p:sp>
        <p:nvSpPr>
          <p:cNvPr id="506" name="Google Shape;506;p70"/>
          <p:cNvSpPr txBox="1"/>
          <p:nvPr/>
        </p:nvSpPr>
        <p:spPr>
          <a:xfrm>
            <a:off x="367800" y="1001775"/>
            <a:ext cx="8408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IBM Plex Sans"/>
                <a:ea typeface="IBM Plex Sans"/>
                <a:cs typeface="IBM Plex Sans"/>
                <a:sym typeface="IBM Plex Sans"/>
              </a:rPr>
              <a:t>Endpoint/Host Evidence: </a:t>
            </a:r>
            <a:endParaRPr b="1" sz="1600" u="sng">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EDR alerts (process trees, parent/child execution)</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Memory Captures (</a:t>
            </a:r>
            <a:r>
              <a:rPr b="1" i="1" lang="en" sz="1600">
                <a:solidFill>
                  <a:srgbClr val="FFE599"/>
                </a:solidFill>
                <a:uFill>
                  <a:noFill/>
                </a:uFill>
                <a:latin typeface="IBM Plex Sans"/>
                <a:ea typeface="IBM Plex Sans"/>
                <a:cs typeface="IBM Plex Sans"/>
                <a:sym typeface="IBM Plex Sans"/>
                <a:hlinkClick r:id="rId3">
                  <a:extLst>
                    <a:ext uri="{A12FA001-AC4F-418D-AE19-62706E023703}">
                      <ahyp:hlinkClr val="tx"/>
                    </a:ext>
                  </a:extLst>
                </a:hlinkClick>
              </a:rPr>
              <a:t>volatility.py</a:t>
            </a:r>
            <a:r>
              <a:rPr b="1" lang="en" sz="1600">
                <a:solidFill>
                  <a:schemeClr val="dk1"/>
                </a:solidFill>
                <a:latin typeface="IBM Plex Sans"/>
                <a:ea typeface="IBM Plex Sans"/>
                <a:cs typeface="IBM Plex Sans"/>
                <a:sym typeface="IBM Plex Sans"/>
              </a:rPr>
              <a:t>)</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Disk Artefacts (binaries, scheduled tasks)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Credential dump traces, registry changes, new services)</a:t>
            </a:r>
            <a:endParaRPr b="1" sz="1600">
              <a:solidFill>
                <a:schemeClr val="dk1"/>
              </a:solidFill>
              <a:latin typeface="IBM Plex Sans"/>
              <a:ea typeface="IBM Plex Sans"/>
              <a:cs typeface="IBM Plex Sans"/>
              <a:sym typeface="IBM Plex Sans"/>
            </a:endParaRPr>
          </a:p>
        </p:txBody>
      </p:sp>
      <p:pic>
        <p:nvPicPr>
          <p:cNvPr id="507" name="Google Shape;507;p70"/>
          <p:cNvPicPr preferRelativeResize="0"/>
          <p:nvPr/>
        </p:nvPicPr>
        <p:blipFill>
          <a:blip r:embed="rId4">
            <a:alphaModFix/>
          </a:blip>
          <a:stretch>
            <a:fillRect/>
          </a:stretch>
        </p:blipFill>
        <p:spPr>
          <a:xfrm>
            <a:off x="28963" y="3048955"/>
            <a:ext cx="3707355" cy="2050599"/>
          </a:xfrm>
          <a:prstGeom prst="rect">
            <a:avLst/>
          </a:prstGeom>
          <a:noFill/>
          <a:ln>
            <a:noFill/>
          </a:ln>
        </p:spPr>
      </p:pic>
      <p:pic>
        <p:nvPicPr>
          <p:cNvPr id="508" name="Google Shape;508;p70"/>
          <p:cNvPicPr preferRelativeResize="0"/>
          <p:nvPr/>
        </p:nvPicPr>
        <p:blipFill>
          <a:blip r:embed="rId5">
            <a:alphaModFix/>
          </a:blip>
          <a:stretch>
            <a:fillRect/>
          </a:stretch>
        </p:blipFill>
        <p:spPr>
          <a:xfrm>
            <a:off x="3784588" y="3191833"/>
            <a:ext cx="5330449" cy="1764825"/>
          </a:xfrm>
          <a:prstGeom prst="rect">
            <a:avLst/>
          </a:prstGeom>
          <a:noFill/>
          <a:ln>
            <a:noFill/>
          </a:ln>
        </p:spPr>
      </p:pic>
      <p:sp>
        <p:nvSpPr>
          <p:cNvPr id="509" name="Google Shape;509;p70"/>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1"/>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can we find these TTPs?</a:t>
            </a:r>
            <a:endParaRPr/>
          </a:p>
        </p:txBody>
      </p:sp>
      <p:sp>
        <p:nvSpPr>
          <p:cNvPr id="515" name="Google Shape;515;p71"/>
          <p:cNvSpPr txBox="1"/>
          <p:nvPr/>
        </p:nvSpPr>
        <p:spPr>
          <a:xfrm>
            <a:off x="367800" y="1001775"/>
            <a:ext cx="8408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IBM Plex Sans"/>
                <a:ea typeface="IBM Plex Sans"/>
                <a:cs typeface="IBM Plex Sans"/>
                <a:sym typeface="IBM Plex Sans"/>
              </a:rPr>
              <a:t>Network and C2 Indicators</a:t>
            </a:r>
            <a:r>
              <a:rPr b="1" lang="en" sz="1600">
                <a:solidFill>
                  <a:schemeClr val="dk1"/>
                </a:solidFill>
                <a:latin typeface="IBM Plex Sans"/>
                <a:ea typeface="IBM Plex Sans"/>
                <a:cs typeface="IBM Plex Sans"/>
                <a:sym typeface="IBM Plex Sans"/>
              </a:rPr>
              <a:t>:</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Unusual outbound connections (proxychains, encrypted C2 traffic)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DNS Tunneling, HTTPS anomalies, beaconing patterns</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PCAP analysis (protocol misuse) </a:t>
            </a:r>
            <a:endParaRPr b="1" sz="1600" u="sng">
              <a:solidFill>
                <a:schemeClr val="dk1"/>
              </a:solidFill>
              <a:latin typeface="IBM Plex Sans"/>
              <a:ea typeface="IBM Plex Sans"/>
              <a:cs typeface="IBM Plex Sans"/>
              <a:sym typeface="IBM Plex Sans"/>
            </a:endParaRPr>
          </a:p>
        </p:txBody>
      </p:sp>
      <p:pic>
        <p:nvPicPr>
          <p:cNvPr id="516" name="Google Shape;516;p71"/>
          <p:cNvPicPr preferRelativeResize="0"/>
          <p:nvPr/>
        </p:nvPicPr>
        <p:blipFill>
          <a:blip r:embed="rId3">
            <a:alphaModFix/>
          </a:blip>
          <a:stretch>
            <a:fillRect/>
          </a:stretch>
        </p:blipFill>
        <p:spPr>
          <a:xfrm>
            <a:off x="0" y="2742713"/>
            <a:ext cx="4437869" cy="2366136"/>
          </a:xfrm>
          <a:prstGeom prst="rect">
            <a:avLst/>
          </a:prstGeom>
          <a:noFill/>
          <a:ln>
            <a:noFill/>
          </a:ln>
        </p:spPr>
      </p:pic>
      <p:pic>
        <p:nvPicPr>
          <p:cNvPr id="517" name="Google Shape;517;p71"/>
          <p:cNvPicPr preferRelativeResize="0"/>
          <p:nvPr/>
        </p:nvPicPr>
        <p:blipFill>
          <a:blip r:embed="rId4">
            <a:alphaModFix/>
          </a:blip>
          <a:stretch>
            <a:fillRect/>
          </a:stretch>
        </p:blipFill>
        <p:spPr>
          <a:xfrm>
            <a:off x="4505649" y="2925101"/>
            <a:ext cx="4638330" cy="2001370"/>
          </a:xfrm>
          <a:prstGeom prst="rect">
            <a:avLst/>
          </a:prstGeom>
          <a:noFill/>
          <a:ln>
            <a:noFill/>
          </a:ln>
        </p:spPr>
      </p:pic>
      <p:sp>
        <p:nvSpPr>
          <p:cNvPr id="518" name="Google Shape;518;p71"/>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2"/>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can we find these TTPs?</a:t>
            </a:r>
            <a:endParaRPr/>
          </a:p>
        </p:txBody>
      </p:sp>
      <p:sp>
        <p:nvSpPr>
          <p:cNvPr id="524" name="Google Shape;524;p72"/>
          <p:cNvSpPr txBox="1"/>
          <p:nvPr/>
        </p:nvSpPr>
        <p:spPr>
          <a:xfrm>
            <a:off x="367800" y="1001775"/>
            <a:ext cx="8408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IBM Plex Sans"/>
                <a:ea typeface="IBM Plex Sans"/>
                <a:cs typeface="IBM Plex Sans"/>
                <a:sym typeface="IBM Plex Sans"/>
              </a:rPr>
              <a:t>Authentication and Identity Logs</a:t>
            </a:r>
            <a:r>
              <a:rPr b="1" lang="en" sz="1600">
                <a:solidFill>
                  <a:schemeClr val="dk1"/>
                </a:solidFill>
                <a:latin typeface="IBM Plex Sans"/>
                <a:ea typeface="IBM Plex Sans"/>
                <a:cs typeface="IBM Plex Sans"/>
                <a:sym typeface="IBM Plex Sans"/>
              </a:rPr>
              <a:t>:</a:t>
            </a:r>
            <a:r>
              <a:rPr b="1" lang="en" sz="1600" u="sng">
                <a:solidFill>
                  <a:schemeClr val="dk1"/>
                </a:solidFill>
                <a:latin typeface="IBM Plex Sans"/>
                <a:ea typeface="IBM Plex Sans"/>
                <a:cs typeface="IBM Plex Sans"/>
                <a:sym typeface="IBM Plex Sans"/>
              </a:rPr>
              <a:t> </a:t>
            </a:r>
            <a:endParaRPr b="1" sz="1600" u="sng">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Privilege escalation (Admin, Domain Admin events)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Lateral Movement via SMB/WinRM/RDP</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Account creation, disabled logs, failed brute attempts</a:t>
            </a:r>
            <a:endParaRPr b="1" sz="1600" u="sng">
              <a:solidFill>
                <a:schemeClr val="dk1"/>
              </a:solidFill>
              <a:latin typeface="IBM Plex Sans"/>
              <a:ea typeface="IBM Plex Sans"/>
              <a:cs typeface="IBM Plex Sans"/>
              <a:sym typeface="IBM Plex Sans"/>
            </a:endParaRPr>
          </a:p>
        </p:txBody>
      </p:sp>
      <p:pic>
        <p:nvPicPr>
          <p:cNvPr id="525" name="Google Shape;525;p72"/>
          <p:cNvPicPr preferRelativeResize="0"/>
          <p:nvPr/>
        </p:nvPicPr>
        <p:blipFill>
          <a:blip r:embed="rId3">
            <a:alphaModFix/>
          </a:blip>
          <a:stretch>
            <a:fillRect/>
          </a:stretch>
        </p:blipFill>
        <p:spPr>
          <a:xfrm>
            <a:off x="5261333" y="2540300"/>
            <a:ext cx="3740141" cy="2443550"/>
          </a:xfrm>
          <a:prstGeom prst="rect">
            <a:avLst/>
          </a:prstGeom>
          <a:noFill/>
          <a:ln>
            <a:noFill/>
          </a:ln>
        </p:spPr>
      </p:pic>
      <p:pic>
        <p:nvPicPr>
          <p:cNvPr id="526" name="Google Shape;526;p72"/>
          <p:cNvPicPr preferRelativeResize="0"/>
          <p:nvPr/>
        </p:nvPicPr>
        <p:blipFill>
          <a:blip r:embed="rId4">
            <a:alphaModFix/>
          </a:blip>
          <a:stretch>
            <a:fillRect/>
          </a:stretch>
        </p:blipFill>
        <p:spPr>
          <a:xfrm>
            <a:off x="142525" y="2579378"/>
            <a:ext cx="4664244" cy="2329725"/>
          </a:xfrm>
          <a:prstGeom prst="rect">
            <a:avLst/>
          </a:prstGeom>
          <a:noFill/>
          <a:ln>
            <a:noFill/>
          </a:ln>
        </p:spPr>
      </p:pic>
      <p:sp>
        <p:nvSpPr>
          <p:cNvPr id="527" name="Google Shape;527;p72"/>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3"/>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can we find these TTPs?</a:t>
            </a:r>
            <a:endParaRPr/>
          </a:p>
        </p:txBody>
      </p:sp>
      <p:sp>
        <p:nvSpPr>
          <p:cNvPr id="533" name="Google Shape;533;p73"/>
          <p:cNvSpPr txBox="1"/>
          <p:nvPr/>
        </p:nvSpPr>
        <p:spPr>
          <a:xfrm>
            <a:off x="367800" y="1001775"/>
            <a:ext cx="84084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IBM Plex Sans"/>
                <a:ea typeface="IBM Plex Sans"/>
                <a:cs typeface="IBM Plex Sans"/>
                <a:sym typeface="IBM Plex Sans"/>
              </a:rPr>
              <a:t>System &amp; Application Logs</a:t>
            </a:r>
            <a:r>
              <a:rPr b="1" lang="en" sz="1600">
                <a:solidFill>
                  <a:schemeClr val="dk1"/>
                </a:solidFill>
                <a:latin typeface="IBM Plex Sans"/>
                <a:ea typeface="IBM Plex Sans"/>
                <a:cs typeface="IBM Plex Sans"/>
                <a:sym typeface="IBM Plex Sans"/>
              </a:rPr>
              <a:t>: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Powershell, WMI, Bash history, cron/schtasks</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Apache web logs (uploads, shells)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Email logs (phishing, attachments) </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Cheeky self pwn ;) → </a:t>
            </a:r>
            <a:endParaRPr b="1" sz="1600" u="sng">
              <a:solidFill>
                <a:schemeClr val="dk1"/>
              </a:solidFill>
              <a:latin typeface="IBM Plex Sans"/>
              <a:ea typeface="IBM Plex Sans"/>
              <a:cs typeface="IBM Plex Sans"/>
              <a:sym typeface="IBM Plex Sans"/>
            </a:endParaRPr>
          </a:p>
        </p:txBody>
      </p:sp>
      <p:pic>
        <p:nvPicPr>
          <p:cNvPr id="534" name="Google Shape;534;p73"/>
          <p:cNvPicPr preferRelativeResize="0"/>
          <p:nvPr/>
        </p:nvPicPr>
        <p:blipFill>
          <a:blip r:embed="rId3">
            <a:alphaModFix/>
          </a:blip>
          <a:stretch>
            <a:fillRect/>
          </a:stretch>
        </p:blipFill>
        <p:spPr>
          <a:xfrm>
            <a:off x="4376483" y="2571750"/>
            <a:ext cx="4708916" cy="2519324"/>
          </a:xfrm>
          <a:prstGeom prst="rect">
            <a:avLst/>
          </a:prstGeom>
          <a:noFill/>
          <a:ln>
            <a:noFill/>
          </a:ln>
        </p:spPr>
      </p:pic>
      <p:sp>
        <p:nvSpPr>
          <p:cNvPr id="535" name="Google Shape;535;p73"/>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4"/>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can we find these TTPs?</a:t>
            </a:r>
            <a:endParaRPr/>
          </a:p>
        </p:txBody>
      </p:sp>
      <p:sp>
        <p:nvSpPr>
          <p:cNvPr id="541" name="Google Shape;541;p74"/>
          <p:cNvSpPr txBox="1"/>
          <p:nvPr/>
        </p:nvSpPr>
        <p:spPr>
          <a:xfrm>
            <a:off x="367800" y="1001775"/>
            <a:ext cx="8408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IBM Plex Sans"/>
                <a:ea typeface="IBM Plex Sans"/>
                <a:cs typeface="IBM Plex Sans"/>
                <a:sym typeface="IBM Plex Sans"/>
              </a:rPr>
              <a:t>Malware Analysis Outputs</a:t>
            </a:r>
            <a:r>
              <a:rPr b="1" lang="en" sz="1600">
                <a:solidFill>
                  <a:schemeClr val="dk1"/>
                </a:solidFill>
                <a:latin typeface="IBM Plex Sans"/>
                <a:ea typeface="IBM Plex Sans"/>
                <a:cs typeface="IBM Plex Sans"/>
                <a:sym typeface="IBM Plex Sans"/>
              </a:rPr>
              <a:t>:</a:t>
            </a:r>
            <a:r>
              <a:rPr b="1" lang="en" sz="1600" u="sng">
                <a:solidFill>
                  <a:schemeClr val="dk1"/>
                </a:solidFill>
                <a:latin typeface="IBM Plex Sans"/>
                <a:ea typeface="IBM Plex Sans"/>
                <a:cs typeface="IBM Plex Sans"/>
                <a:sym typeface="IBM Plex Sans"/>
              </a:rPr>
              <a:t> </a:t>
            </a:r>
            <a:endParaRPr b="1" sz="1600" u="sng">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Droppers, Loaders, RATs, wipers</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Code/signature reuse (Previous APT signatures)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Hardcoded C2, Crypto keys, signing certificates</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u="sng">
              <a:solidFill>
                <a:schemeClr val="dk1"/>
              </a:solidFill>
              <a:latin typeface="IBM Plex Sans"/>
              <a:ea typeface="IBM Plex Sans"/>
              <a:cs typeface="IBM Plex Sans"/>
              <a:sym typeface="IBM Plex Sans"/>
            </a:endParaRPr>
          </a:p>
        </p:txBody>
      </p:sp>
      <p:pic>
        <p:nvPicPr>
          <p:cNvPr id="542" name="Google Shape;542;p74"/>
          <p:cNvPicPr preferRelativeResize="0"/>
          <p:nvPr/>
        </p:nvPicPr>
        <p:blipFill>
          <a:blip r:embed="rId3">
            <a:alphaModFix/>
          </a:blip>
          <a:stretch>
            <a:fillRect/>
          </a:stretch>
        </p:blipFill>
        <p:spPr>
          <a:xfrm>
            <a:off x="820600" y="2451744"/>
            <a:ext cx="7502776" cy="2520450"/>
          </a:xfrm>
          <a:prstGeom prst="rect">
            <a:avLst/>
          </a:prstGeom>
          <a:noFill/>
          <a:ln>
            <a:noFill/>
          </a:ln>
        </p:spPr>
      </p:pic>
      <p:sp>
        <p:nvSpPr>
          <p:cNvPr id="543" name="Google Shape;543;p74"/>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5"/>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Affiliated  Roles</a:t>
            </a:r>
            <a:endParaRPr/>
          </a:p>
        </p:txBody>
      </p:sp>
      <p:sp>
        <p:nvSpPr>
          <p:cNvPr id="549" name="Google Shape;549;p75"/>
          <p:cNvSpPr txBox="1"/>
          <p:nvPr/>
        </p:nvSpPr>
        <p:spPr>
          <a:xfrm>
            <a:off x="766268" y="2528678"/>
            <a:ext cx="21732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ind"/>
                <a:ea typeface="Hind"/>
                <a:cs typeface="Hind"/>
                <a:sym typeface="Hind"/>
              </a:rPr>
              <a:t>Responding to alerts generated by IDS/IPS/SIEM and escalating incidents</a:t>
            </a:r>
            <a:endParaRPr sz="1200">
              <a:solidFill>
                <a:schemeClr val="dk1"/>
              </a:solidFill>
              <a:latin typeface="Hind"/>
              <a:ea typeface="Hind"/>
              <a:cs typeface="Hind"/>
              <a:sym typeface="Hind"/>
            </a:endParaRPr>
          </a:p>
        </p:txBody>
      </p:sp>
      <p:sp>
        <p:nvSpPr>
          <p:cNvPr id="550" name="Google Shape;550;p75"/>
          <p:cNvSpPr txBox="1"/>
          <p:nvPr/>
        </p:nvSpPr>
        <p:spPr>
          <a:xfrm>
            <a:off x="766268" y="2173778"/>
            <a:ext cx="2173200" cy="43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Space Grotesk"/>
                <a:ea typeface="Space Grotesk"/>
                <a:cs typeface="Space Grotesk"/>
                <a:sym typeface="Space Grotesk"/>
              </a:rPr>
              <a:t>SOC Analyst L1</a:t>
            </a:r>
            <a:endParaRPr b="1" sz="1600">
              <a:solidFill>
                <a:schemeClr val="dk1"/>
              </a:solidFill>
              <a:latin typeface="Space Grotesk"/>
              <a:ea typeface="Space Grotesk"/>
              <a:cs typeface="Space Grotesk"/>
              <a:sym typeface="Space Grotesk"/>
            </a:endParaRPr>
          </a:p>
        </p:txBody>
      </p:sp>
      <p:sp>
        <p:nvSpPr>
          <p:cNvPr id="551" name="Google Shape;551;p75"/>
          <p:cNvSpPr txBox="1"/>
          <p:nvPr/>
        </p:nvSpPr>
        <p:spPr>
          <a:xfrm>
            <a:off x="3485400" y="2528678"/>
            <a:ext cx="21732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ind"/>
                <a:ea typeface="Hind"/>
                <a:cs typeface="Hind"/>
                <a:sym typeface="Hind"/>
              </a:rPr>
              <a:t>Analysing CTI data and TTPs to </a:t>
            </a:r>
            <a:r>
              <a:rPr lang="en" sz="1200">
                <a:solidFill>
                  <a:schemeClr val="dk1"/>
                </a:solidFill>
                <a:latin typeface="Hind"/>
                <a:ea typeface="Hind"/>
                <a:cs typeface="Hind"/>
                <a:sym typeface="Hind"/>
              </a:rPr>
              <a:t>improve</a:t>
            </a:r>
            <a:r>
              <a:rPr lang="en" sz="1200">
                <a:solidFill>
                  <a:schemeClr val="dk1"/>
                </a:solidFill>
                <a:latin typeface="Hind"/>
                <a:ea typeface="Hind"/>
                <a:cs typeface="Hind"/>
                <a:sym typeface="Hind"/>
              </a:rPr>
              <a:t> the defensive posture of the organisation</a:t>
            </a:r>
            <a:endParaRPr sz="1200">
              <a:solidFill>
                <a:schemeClr val="dk1"/>
              </a:solidFill>
              <a:latin typeface="Hind"/>
              <a:ea typeface="Hind"/>
              <a:cs typeface="Hind"/>
              <a:sym typeface="Hind"/>
            </a:endParaRPr>
          </a:p>
        </p:txBody>
      </p:sp>
      <p:sp>
        <p:nvSpPr>
          <p:cNvPr id="552" name="Google Shape;552;p75"/>
          <p:cNvSpPr txBox="1"/>
          <p:nvPr/>
        </p:nvSpPr>
        <p:spPr>
          <a:xfrm>
            <a:off x="3485400" y="2173778"/>
            <a:ext cx="2173200" cy="43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Space Grotesk"/>
                <a:ea typeface="Space Grotesk"/>
                <a:cs typeface="Space Grotesk"/>
                <a:sym typeface="Space Grotesk"/>
              </a:rPr>
              <a:t>CTI Analyst / Detection Engineer</a:t>
            </a:r>
            <a:endParaRPr b="1" sz="1600">
              <a:solidFill>
                <a:schemeClr val="dk1"/>
              </a:solidFill>
              <a:latin typeface="Space Grotesk"/>
              <a:ea typeface="Space Grotesk"/>
              <a:cs typeface="Space Grotesk"/>
              <a:sym typeface="Space Grotesk"/>
            </a:endParaRPr>
          </a:p>
        </p:txBody>
      </p:sp>
      <p:sp>
        <p:nvSpPr>
          <p:cNvPr id="553" name="Google Shape;553;p75"/>
          <p:cNvSpPr txBox="1"/>
          <p:nvPr/>
        </p:nvSpPr>
        <p:spPr>
          <a:xfrm>
            <a:off x="6204532" y="2528678"/>
            <a:ext cx="21732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ind"/>
                <a:ea typeface="Hind"/>
                <a:cs typeface="Hind"/>
                <a:sym typeface="Hind"/>
              </a:rPr>
              <a:t>Decompiling and analysing malware for signatures/indicators (attribution)</a:t>
            </a:r>
            <a:endParaRPr sz="1200">
              <a:solidFill>
                <a:schemeClr val="dk1"/>
              </a:solidFill>
              <a:latin typeface="Hind"/>
              <a:ea typeface="Hind"/>
              <a:cs typeface="Hind"/>
              <a:sym typeface="Hind"/>
            </a:endParaRPr>
          </a:p>
        </p:txBody>
      </p:sp>
      <p:sp>
        <p:nvSpPr>
          <p:cNvPr id="554" name="Google Shape;554;p75"/>
          <p:cNvSpPr txBox="1"/>
          <p:nvPr/>
        </p:nvSpPr>
        <p:spPr>
          <a:xfrm>
            <a:off x="6204532" y="2173778"/>
            <a:ext cx="2173200" cy="43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Space Grotesk"/>
                <a:ea typeface="Space Grotesk"/>
                <a:cs typeface="Space Grotesk"/>
                <a:sym typeface="Space Grotesk"/>
              </a:rPr>
              <a:t>Malware Analyst</a:t>
            </a:r>
            <a:endParaRPr b="1" sz="1600">
              <a:solidFill>
                <a:schemeClr val="dk1"/>
              </a:solidFill>
              <a:latin typeface="Space Grotesk"/>
              <a:ea typeface="Space Grotesk"/>
              <a:cs typeface="Space Grotesk"/>
              <a:sym typeface="Space Grotesk"/>
            </a:endParaRPr>
          </a:p>
        </p:txBody>
      </p:sp>
      <p:sp>
        <p:nvSpPr>
          <p:cNvPr id="555" name="Google Shape;555;p75"/>
          <p:cNvSpPr txBox="1"/>
          <p:nvPr/>
        </p:nvSpPr>
        <p:spPr>
          <a:xfrm>
            <a:off x="3189000" y="1272863"/>
            <a:ext cx="2766000" cy="43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Space Grotesk"/>
                <a:ea typeface="Space Grotesk"/>
                <a:cs typeface="Space Grotesk"/>
                <a:sym typeface="Space Grotesk"/>
              </a:rPr>
              <a:t>Defensive Cyber</a:t>
            </a:r>
            <a:endParaRPr b="1" sz="1600">
              <a:solidFill>
                <a:schemeClr val="dk1"/>
              </a:solidFill>
              <a:latin typeface="Space Grotesk"/>
              <a:ea typeface="Space Grotesk"/>
              <a:cs typeface="Space Grotesk"/>
              <a:sym typeface="Space Grotesk"/>
            </a:endParaRPr>
          </a:p>
        </p:txBody>
      </p:sp>
      <p:cxnSp>
        <p:nvCxnSpPr>
          <p:cNvPr id="556" name="Google Shape;556;p75"/>
          <p:cNvCxnSpPr>
            <a:stCxn id="555" idx="2"/>
            <a:endCxn id="550" idx="0"/>
          </p:cNvCxnSpPr>
          <p:nvPr/>
        </p:nvCxnSpPr>
        <p:spPr>
          <a:xfrm rot="5400000">
            <a:off x="2977500" y="579263"/>
            <a:ext cx="469800" cy="27192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557" name="Google Shape;557;p75"/>
          <p:cNvCxnSpPr>
            <a:stCxn id="555" idx="2"/>
            <a:endCxn id="552" idx="0"/>
          </p:cNvCxnSpPr>
          <p:nvPr/>
        </p:nvCxnSpPr>
        <p:spPr>
          <a:xfrm flipH="1" rot="-5400000">
            <a:off x="4337400" y="1938563"/>
            <a:ext cx="469800" cy="6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558" name="Google Shape;558;p75"/>
          <p:cNvCxnSpPr>
            <a:stCxn id="555" idx="2"/>
            <a:endCxn id="554" idx="0"/>
          </p:cNvCxnSpPr>
          <p:nvPr/>
        </p:nvCxnSpPr>
        <p:spPr>
          <a:xfrm flipH="1" rot="-5400000">
            <a:off x="5696700" y="579263"/>
            <a:ext cx="469800" cy="2719200"/>
          </a:xfrm>
          <a:prstGeom prst="bentConnector3">
            <a:avLst>
              <a:gd fmla="val 50002" name="adj1"/>
            </a:avLst>
          </a:prstGeom>
          <a:noFill/>
          <a:ln cap="flat" cmpd="sng" w="9525">
            <a:solidFill>
              <a:schemeClr val="dk1"/>
            </a:solidFill>
            <a:prstDash val="solid"/>
            <a:round/>
            <a:headEnd len="med" w="med" type="none"/>
            <a:tailEnd len="med" w="med" type="none"/>
          </a:ln>
        </p:spPr>
      </p:cxnSp>
      <p:pic>
        <p:nvPicPr>
          <p:cNvPr descr="a man wearing headphones and a white tank top with the words ap lang rhetorical analysis on the bottom (provided by Tenor)" id="559" name="Google Shape;559;p75"/>
          <p:cNvPicPr preferRelativeResize="0"/>
          <p:nvPr/>
        </p:nvPicPr>
        <p:blipFill>
          <a:blip r:embed="rId3">
            <a:alphaModFix/>
          </a:blip>
          <a:stretch>
            <a:fillRect/>
          </a:stretch>
        </p:blipFill>
        <p:spPr>
          <a:xfrm>
            <a:off x="1121913" y="3366600"/>
            <a:ext cx="1461925" cy="1461925"/>
          </a:xfrm>
          <a:prstGeom prst="rect">
            <a:avLst/>
          </a:prstGeom>
          <a:noFill/>
          <a:ln>
            <a:noFill/>
          </a:ln>
        </p:spPr>
      </p:pic>
      <p:pic>
        <p:nvPicPr>
          <p:cNvPr descr="a computer screen shows a man 's face and the word malware in white (provided by Tenor)" id="560" name="Google Shape;560;p75"/>
          <p:cNvPicPr preferRelativeResize="0"/>
          <p:nvPr/>
        </p:nvPicPr>
        <p:blipFill>
          <a:blip r:embed="rId4">
            <a:alphaModFix/>
          </a:blip>
          <a:stretch>
            <a:fillRect/>
          </a:stretch>
        </p:blipFill>
        <p:spPr>
          <a:xfrm>
            <a:off x="6204525" y="3622473"/>
            <a:ext cx="2173200" cy="1213152"/>
          </a:xfrm>
          <a:prstGeom prst="rect">
            <a:avLst/>
          </a:prstGeom>
          <a:noFill/>
          <a:ln>
            <a:noFill/>
          </a:ln>
        </p:spPr>
      </p:pic>
      <p:pic>
        <p:nvPicPr>
          <p:cNvPr id="561" name="Google Shape;561;p75"/>
          <p:cNvPicPr preferRelativeResize="0"/>
          <p:nvPr/>
        </p:nvPicPr>
        <p:blipFill>
          <a:blip r:embed="rId5">
            <a:alphaModFix/>
          </a:blip>
          <a:stretch>
            <a:fillRect/>
          </a:stretch>
        </p:blipFill>
        <p:spPr>
          <a:xfrm>
            <a:off x="3953991" y="3273137"/>
            <a:ext cx="1236626" cy="1648850"/>
          </a:xfrm>
          <a:prstGeom prst="rect">
            <a:avLst/>
          </a:prstGeom>
          <a:noFill/>
          <a:ln>
            <a:noFill/>
          </a:ln>
        </p:spPr>
      </p:pic>
      <p:sp>
        <p:nvSpPr>
          <p:cNvPr id="562" name="Google Shape;562;p75"/>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6"/>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Affiliated  Roles</a:t>
            </a:r>
            <a:endParaRPr/>
          </a:p>
        </p:txBody>
      </p:sp>
      <p:pic>
        <p:nvPicPr>
          <p:cNvPr id="568" name="Google Shape;568;p76"/>
          <p:cNvPicPr preferRelativeResize="0"/>
          <p:nvPr/>
        </p:nvPicPr>
        <p:blipFill>
          <a:blip r:embed="rId3">
            <a:alphaModFix/>
          </a:blip>
          <a:stretch>
            <a:fillRect/>
          </a:stretch>
        </p:blipFill>
        <p:spPr>
          <a:xfrm>
            <a:off x="505500" y="1138313"/>
            <a:ext cx="8133000" cy="2866875"/>
          </a:xfrm>
          <a:prstGeom prst="rect">
            <a:avLst/>
          </a:prstGeom>
          <a:noFill/>
          <a:ln>
            <a:noFill/>
          </a:ln>
        </p:spPr>
      </p:pic>
      <p:sp>
        <p:nvSpPr>
          <p:cNvPr id="569" name="Google Shape;569;p76"/>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7"/>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75" name="Google Shape;575;p77"/>
          <p:cNvSpPr txBox="1"/>
          <p:nvPr/>
        </p:nvSpPr>
        <p:spPr>
          <a:xfrm>
            <a:off x="228600" y="1001700"/>
            <a:ext cx="85068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EA9999"/>
              </a:buClr>
              <a:buSzPts val="1600"/>
              <a:buFont typeface="IBM Plex Sans"/>
              <a:buChar char="●"/>
            </a:pPr>
            <a:r>
              <a:rPr b="1" lang="en" sz="1600">
                <a:solidFill>
                  <a:srgbClr val="EA9999"/>
                </a:solidFill>
                <a:latin typeface="IBM Plex Sans"/>
                <a:ea typeface="IBM Plex Sans"/>
                <a:cs typeface="IBM Plex Sans"/>
                <a:sym typeface="IBM Plex Sans"/>
              </a:rPr>
              <a:t>A = You now never want to touch blue teaming again </a:t>
            </a:r>
            <a:endParaRPr b="1" sz="1600">
              <a:solidFill>
                <a:srgbClr val="EA9999"/>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rgbClr val="EA9999"/>
              </a:solidFill>
              <a:latin typeface="IBM Plex Sans"/>
              <a:ea typeface="IBM Plex Sans"/>
              <a:cs typeface="IBM Plex Sans"/>
              <a:sym typeface="IBM Plex Sans"/>
            </a:endParaRPr>
          </a:p>
          <a:p>
            <a:pPr indent="-330200" lvl="0" marL="457200" rtl="0" algn="l">
              <a:spcBef>
                <a:spcPts val="0"/>
              </a:spcBef>
              <a:spcAft>
                <a:spcPts val="0"/>
              </a:spcAft>
              <a:buClr>
                <a:srgbClr val="F9CB9C"/>
              </a:buClr>
              <a:buSzPts val="1600"/>
              <a:buFont typeface="IBM Plex Sans"/>
              <a:buChar char="●"/>
            </a:pPr>
            <a:r>
              <a:rPr b="1" lang="en" sz="1600">
                <a:solidFill>
                  <a:srgbClr val="F9CB9C"/>
                </a:solidFill>
                <a:latin typeface="IBM Plex Sans"/>
                <a:ea typeface="IBM Plex Sans"/>
                <a:cs typeface="IBM Plex Sans"/>
                <a:sym typeface="IBM Plex Sans"/>
              </a:rPr>
              <a:t>B = I have convinced you that blue teaming can be interesting</a:t>
            </a:r>
            <a:endParaRPr b="1" sz="1600">
              <a:solidFill>
                <a:srgbClr val="F9CB9C"/>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rgbClr val="FFE599"/>
              </a:buClr>
              <a:buSzPts val="1600"/>
              <a:buFont typeface="IBM Plex Sans"/>
              <a:buChar char="●"/>
            </a:pPr>
            <a:r>
              <a:rPr b="1" lang="en" sz="1600">
                <a:solidFill>
                  <a:srgbClr val="B6D7A8"/>
                </a:solidFill>
                <a:latin typeface="IBM Plex Sans"/>
                <a:ea typeface="IBM Plex Sans"/>
                <a:cs typeface="IBM Plex Sans"/>
                <a:sym typeface="IBM Plex Sans"/>
              </a:rPr>
              <a:t>C = You were asleep</a:t>
            </a:r>
            <a:r>
              <a:rPr b="1" lang="en" sz="1600">
                <a:solidFill>
                  <a:srgbClr val="FFE599"/>
                </a:solidFill>
                <a:latin typeface="IBM Plex Sans"/>
                <a:ea typeface="IBM Plex Sans"/>
                <a:cs typeface="IBM Plex Sans"/>
                <a:sym typeface="IBM Plex Sans"/>
              </a:rPr>
              <a:t> </a:t>
            </a:r>
            <a:endParaRPr b="1" sz="1600">
              <a:solidFill>
                <a:srgbClr val="FFE599"/>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rgbClr val="FFE599"/>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Related roles to this talk… </a:t>
            </a:r>
            <a:endParaRPr b="1"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CTI (Cyber Threat Intelligence) Analyst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SOC Analyst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Malware Analyst/Reverse Engineer</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solidFill>
                  <a:schemeClr val="dk1"/>
                </a:solidFill>
                <a:latin typeface="IBM Plex Sans"/>
                <a:ea typeface="IBM Plex Sans"/>
                <a:cs typeface="IBM Plex Sans"/>
                <a:sym typeface="IBM Plex Sans"/>
              </a:rPr>
              <a:t>Incident Responder (IR) </a:t>
            </a:r>
            <a:endParaRPr/>
          </a:p>
        </p:txBody>
      </p:sp>
      <p:sp>
        <p:nvSpPr>
          <p:cNvPr id="576" name="Google Shape;576;p77"/>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8"/>
          <p:cNvSpPr txBox="1"/>
          <p:nvPr/>
        </p:nvSpPr>
        <p:spPr>
          <a:xfrm>
            <a:off x="347850" y="1120150"/>
            <a:ext cx="8448300" cy="117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3000">
                <a:solidFill>
                  <a:srgbClr val="EA9999"/>
                </a:solidFill>
                <a:uFill>
                  <a:noFill/>
                </a:uFill>
                <a:latin typeface="IBM Plex Sans"/>
                <a:ea typeface="IBM Plex Sans"/>
                <a:cs typeface="IBM Plex Sans"/>
                <a:sym typeface="IBM Plex Sans"/>
                <a:hlinkClick r:id="rId3">
                  <a:extLst>
                    <a:ext uri="{A12FA001-AC4F-418D-AE19-62706E023703}">
                      <ahyp:hlinkClr val="tx"/>
                    </a:ext>
                  </a:extLst>
                </a:hlinkClick>
              </a:rPr>
              <a:t>https://tryhackme.com/room/</a:t>
            </a:r>
            <a:endParaRPr b="1" sz="3000">
              <a:solidFill>
                <a:srgbClr val="EA9999"/>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en" sz="3000">
                <a:solidFill>
                  <a:srgbClr val="FFE599"/>
                </a:solidFill>
                <a:latin typeface="IBM Plex Sans"/>
                <a:ea typeface="IBM Plex Sans"/>
                <a:cs typeface="IBM Plex Sans"/>
                <a:sym typeface="IBM Plex Sans"/>
              </a:rPr>
              <a:t>apt28inceptiontheory</a:t>
            </a:r>
            <a:endParaRPr sz="2550">
              <a:solidFill>
                <a:srgbClr val="FFE599"/>
              </a:solidFill>
            </a:endParaRPr>
          </a:p>
        </p:txBody>
      </p:sp>
      <p:pic>
        <p:nvPicPr>
          <p:cNvPr id="582" name="Google Shape;582;p78"/>
          <p:cNvPicPr preferRelativeResize="0"/>
          <p:nvPr/>
        </p:nvPicPr>
        <p:blipFill>
          <a:blip r:embed="rId4">
            <a:alphaModFix/>
          </a:blip>
          <a:stretch>
            <a:fillRect/>
          </a:stretch>
        </p:blipFill>
        <p:spPr>
          <a:xfrm>
            <a:off x="0" y="3021922"/>
            <a:ext cx="9143999" cy="2121577"/>
          </a:xfrm>
          <a:prstGeom prst="rect">
            <a:avLst/>
          </a:prstGeom>
          <a:noFill/>
          <a:ln>
            <a:noFill/>
          </a:ln>
        </p:spPr>
      </p:pic>
      <p:sp>
        <p:nvSpPr>
          <p:cNvPr id="583" name="Google Shape;583;p78"/>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practical :)</a:t>
            </a:r>
            <a:endParaRPr/>
          </a:p>
        </p:txBody>
      </p:sp>
      <p:sp>
        <p:nvSpPr>
          <p:cNvPr id="584" name="Google Shape;584;p78"/>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228600" y="766500"/>
            <a:ext cx="6204300" cy="29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an APT Group? (What?)</a:t>
            </a:r>
            <a:endParaRPr/>
          </a:p>
        </p:txBody>
      </p:sp>
      <p:sp>
        <p:nvSpPr>
          <p:cNvPr id="157" name="Google Shape;157;p26"/>
          <p:cNvSpPr txBox="1"/>
          <p:nvPr>
            <p:ph idx="2" type="title"/>
          </p:nvPr>
        </p:nvSpPr>
        <p:spPr>
          <a:xfrm>
            <a:off x="7263300" y="803100"/>
            <a:ext cx="16521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01</a:t>
            </a:r>
            <a:endParaRPr>
              <a:solidFill>
                <a:schemeClr val="dk1"/>
              </a:solidFill>
            </a:endParaRPr>
          </a:p>
        </p:txBody>
      </p:sp>
      <p:cxnSp>
        <p:nvCxnSpPr>
          <p:cNvPr id="158" name="Google Shape;158;p26"/>
          <p:cNvCxnSpPr/>
          <p:nvPr/>
        </p:nvCxnSpPr>
        <p:spPr>
          <a:xfrm>
            <a:off x="250050" y="4340400"/>
            <a:ext cx="3696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228600" y="888300"/>
            <a:ext cx="7496100" cy="150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APT or Advanced Persistent Threat is the name given to a state sponsored group of threat actors with common goals aligning the state body of affiliation (usually)</a:t>
            </a:r>
            <a:endParaRPr sz="4000"/>
          </a:p>
        </p:txBody>
      </p:sp>
      <p:sp>
        <p:nvSpPr>
          <p:cNvPr id="164" name="Google Shape;164;p27"/>
          <p:cNvSpPr txBox="1"/>
          <p:nvPr>
            <p:ph idx="1" type="subTitle"/>
          </p:nvPr>
        </p:nvSpPr>
        <p:spPr>
          <a:xfrm>
            <a:off x="2528775" y="2624550"/>
            <a:ext cx="6387300" cy="16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IBM Plex Sans"/>
                <a:ea typeface="IBM Plex Sans"/>
                <a:cs typeface="IBM Plex Sans"/>
                <a:sym typeface="IBM Plex Sans"/>
              </a:rPr>
              <a:t>An APT group due to the scale of funding and support from said state power, allows the delivery of much more prominent attacks, causing huge effect on the victim side. </a:t>
            </a:r>
            <a:endParaRPr sz="1600">
              <a:latin typeface="IBM Plex Sans"/>
              <a:ea typeface="IBM Plex Sans"/>
              <a:cs typeface="IBM Plex Sans"/>
              <a:sym typeface="IBM Plex Sans"/>
            </a:endParaRPr>
          </a:p>
          <a:p>
            <a:pPr indent="0" lvl="0" marL="0" rtl="0" algn="l">
              <a:spcBef>
                <a:spcPts val="0"/>
              </a:spcBef>
              <a:spcAft>
                <a:spcPts val="0"/>
              </a:spcAft>
              <a:buNone/>
            </a:pPr>
            <a:r>
              <a:t/>
            </a:r>
            <a:endParaRPr sz="1600">
              <a:latin typeface="IBM Plex Sans"/>
              <a:ea typeface="IBM Plex Sans"/>
              <a:cs typeface="IBM Plex Sans"/>
              <a:sym typeface="IBM Plex Sans"/>
            </a:endParaRPr>
          </a:p>
          <a:p>
            <a:pPr indent="0" lvl="0" marL="0" rtl="0" algn="l">
              <a:spcBef>
                <a:spcPts val="0"/>
              </a:spcBef>
              <a:spcAft>
                <a:spcPts val="0"/>
              </a:spcAft>
              <a:buNone/>
            </a:pPr>
            <a:r>
              <a:rPr lang="en" sz="1600">
                <a:latin typeface="IBM Plex Sans"/>
                <a:ea typeface="IBM Plex Sans"/>
                <a:cs typeface="IBM Plex Sans"/>
                <a:sym typeface="IBM Plex Sans"/>
              </a:rPr>
              <a:t>Think Stuxnet, Solarwinds etc… </a:t>
            </a:r>
            <a:br>
              <a:rPr lang="en" sz="1600">
                <a:latin typeface="IBM Plex Sans"/>
                <a:ea typeface="IBM Plex Sans"/>
                <a:cs typeface="IBM Plex Sans"/>
                <a:sym typeface="IBM Plex Sans"/>
              </a:rPr>
            </a:br>
            <a:br>
              <a:rPr lang="en" sz="1600">
                <a:latin typeface="IBM Plex Sans"/>
                <a:ea typeface="IBM Plex Sans"/>
                <a:cs typeface="IBM Plex Sans"/>
                <a:sym typeface="IBM Plex Sans"/>
              </a:rPr>
            </a:br>
            <a:r>
              <a:rPr lang="en" sz="1600">
                <a:latin typeface="IBM Plex Sans"/>
                <a:ea typeface="IBM Plex Sans"/>
                <a:cs typeface="IBM Plex Sans"/>
                <a:sym typeface="IBM Plex Sans"/>
              </a:rPr>
              <a:t>Usually, APT groups are politically driven via the motives of their nation state… </a:t>
            </a:r>
            <a:endParaRPr/>
          </a:p>
        </p:txBody>
      </p:sp>
      <p:pic>
        <p:nvPicPr>
          <p:cNvPr descr="a man in a military uniform looks through binoculars (provided by Tenor)" id="165" name="Google Shape;165;p27"/>
          <p:cNvPicPr preferRelativeResize="0"/>
          <p:nvPr/>
        </p:nvPicPr>
        <p:blipFill>
          <a:blip r:embed="rId3">
            <a:alphaModFix/>
          </a:blip>
          <a:stretch>
            <a:fillRect/>
          </a:stretch>
        </p:blipFill>
        <p:spPr>
          <a:xfrm>
            <a:off x="361300" y="3736854"/>
            <a:ext cx="1766375" cy="993154"/>
          </a:xfrm>
          <a:prstGeom prst="rect">
            <a:avLst/>
          </a:prstGeom>
          <a:noFill/>
          <a:ln>
            <a:noFill/>
          </a:ln>
        </p:spPr>
      </p:pic>
      <p:pic>
        <p:nvPicPr>
          <p:cNvPr descr="a group of soldiers marching in front of a sign that says new china 70 (provided by Tenor)" id="166" name="Google Shape;166;p27"/>
          <p:cNvPicPr preferRelativeResize="0"/>
          <p:nvPr/>
        </p:nvPicPr>
        <p:blipFill>
          <a:blip r:embed="rId4">
            <a:alphaModFix/>
          </a:blip>
          <a:stretch>
            <a:fillRect/>
          </a:stretch>
        </p:blipFill>
        <p:spPr>
          <a:xfrm>
            <a:off x="361300" y="2624551"/>
            <a:ext cx="1766375" cy="993150"/>
          </a:xfrm>
          <a:prstGeom prst="rect">
            <a:avLst/>
          </a:prstGeom>
          <a:noFill/>
          <a:ln>
            <a:noFill/>
          </a:ln>
        </p:spPr>
      </p:pic>
      <p:sp>
        <p:nvSpPr>
          <p:cNvPr id="167" name="Google Shape;167;p27"/>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228600" y="228600"/>
            <a:ext cx="4263000" cy="9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types of threat actor?</a:t>
            </a:r>
            <a:endParaRPr/>
          </a:p>
        </p:txBody>
      </p:sp>
      <p:sp>
        <p:nvSpPr>
          <p:cNvPr id="173" name="Google Shape;173;p28"/>
          <p:cNvSpPr txBox="1"/>
          <p:nvPr>
            <p:ph idx="1" type="subTitle"/>
          </p:nvPr>
        </p:nvSpPr>
        <p:spPr>
          <a:xfrm>
            <a:off x="228600" y="1394075"/>
            <a:ext cx="4356000" cy="26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IBM Plex Sans"/>
                <a:ea typeface="IBM Plex Sans"/>
                <a:cs typeface="IBM Plex Sans"/>
                <a:sym typeface="IBM Plex Sans"/>
              </a:rPr>
              <a:t>Before looking at motives, let’s look at other types of threat actor:</a:t>
            </a:r>
            <a:endParaRPr sz="1600">
              <a:latin typeface="IBM Plex Sans"/>
              <a:ea typeface="IBM Plex Sans"/>
              <a:cs typeface="IBM Plex Sans"/>
              <a:sym typeface="IBM Plex Sans"/>
            </a:endParaRPr>
          </a:p>
          <a:p>
            <a:pPr indent="0" lvl="0" marL="0" rtl="0" algn="l">
              <a:spcBef>
                <a:spcPts val="0"/>
              </a:spcBef>
              <a:spcAft>
                <a:spcPts val="0"/>
              </a:spcAft>
              <a:buNone/>
            </a:pPr>
            <a:r>
              <a:t/>
            </a:r>
            <a:endParaRPr sz="1600">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latin typeface="IBM Plex Sans"/>
                <a:ea typeface="IBM Plex Sans"/>
                <a:cs typeface="IBM Plex Sans"/>
                <a:sym typeface="IBM Plex Sans"/>
              </a:rPr>
              <a:t>Hacktivist</a:t>
            </a:r>
            <a:endParaRPr b="1" sz="1600">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latin typeface="IBM Plex Sans"/>
                <a:ea typeface="IBM Plex Sans"/>
                <a:cs typeface="IBM Plex Sans"/>
                <a:sym typeface="IBM Plex Sans"/>
              </a:rPr>
              <a:t>Script Kiddie</a:t>
            </a:r>
            <a:endParaRPr b="1" sz="1600">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latin typeface="IBM Plex Sans"/>
                <a:ea typeface="IBM Plex Sans"/>
                <a:cs typeface="IBM Plex Sans"/>
                <a:sym typeface="IBM Plex Sans"/>
              </a:rPr>
              <a:t>Nation-State Actors (APT)</a:t>
            </a:r>
            <a:endParaRPr b="1" sz="1600">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latin typeface="IBM Plex Sans"/>
                <a:ea typeface="IBM Plex Sans"/>
                <a:cs typeface="IBM Plex Sans"/>
                <a:sym typeface="IBM Plex Sans"/>
              </a:rPr>
              <a:t>Cybercriminals</a:t>
            </a:r>
            <a:endParaRPr b="1" sz="1600">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latin typeface="IBM Plex Sans"/>
                <a:ea typeface="IBM Plex Sans"/>
                <a:cs typeface="IBM Plex Sans"/>
                <a:sym typeface="IBM Plex Sans"/>
              </a:rPr>
              <a:t>Insider Threats</a:t>
            </a:r>
            <a:endParaRPr b="1" sz="1600">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latin typeface="IBM Plex Sans"/>
                <a:ea typeface="IBM Plex Sans"/>
                <a:cs typeface="IBM Plex Sans"/>
                <a:sym typeface="IBM Plex Sans"/>
              </a:rPr>
              <a:t>Organised Crime Groups </a:t>
            </a:r>
            <a:endParaRPr b="1" sz="1600">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latin typeface="IBM Plex Sans"/>
                <a:ea typeface="IBM Plex Sans"/>
                <a:cs typeface="IBM Plex Sans"/>
                <a:sym typeface="IBM Plex Sans"/>
              </a:rPr>
              <a:t>Thrill Seekers</a:t>
            </a:r>
            <a:endParaRPr b="1" sz="1600">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b="1" lang="en" sz="1600">
                <a:latin typeface="IBM Plex Sans"/>
                <a:ea typeface="IBM Plex Sans"/>
                <a:cs typeface="IBM Plex Sans"/>
                <a:sym typeface="IBM Plex Sans"/>
              </a:rPr>
              <a:t>Cyberterrorists</a:t>
            </a:r>
            <a:endParaRPr/>
          </a:p>
        </p:txBody>
      </p:sp>
      <p:pic>
        <p:nvPicPr>
          <p:cNvPr id="174" name="Google Shape;174;p28"/>
          <p:cNvPicPr preferRelativeResize="0"/>
          <p:nvPr>
            <p:ph idx="2" type="pic"/>
          </p:nvPr>
        </p:nvPicPr>
        <p:blipFill rotWithShape="1">
          <a:blip r:embed="rId3">
            <a:alphaModFix/>
          </a:blip>
          <a:srcRect b="0" l="20557" r="20557" t="0"/>
          <a:stretch/>
        </p:blipFill>
        <p:spPr>
          <a:xfrm>
            <a:off x="4778100" y="228600"/>
            <a:ext cx="4137298" cy="46862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Hacktivist</a:t>
            </a:r>
            <a:endParaRPr/>
          </a:p>
        </p:txBody>
      </p:sp>
      <p:pic>
        <p:nvPicPr>
          <p:cNvPr id="180" name="Google Shape;180;p29"/>
          <p:cNvPicPr preferRelativeResize="0"/>
          <p:nvPr>
            <p:ph idx="5" type="pic"/>
          </p:nvPr>
        </p:nvPicPr>
        <p:blipFill rotWithShape="1">
          <a:blip r:embed="rId3">
            <a:alphaModFix/>
          </a:blip>
          <a:srcRect b="12103" l="0" r="0" t="12110"/>
          <a:stretch/>
        </p:blipFill>
        <p:spPr>
          <a:xfrm flipH="1">
            <a:off x="5221800" y="3140100"/>
            <a:ext cx="3693599" cy="1865696"/>
          </a:xfrm>
          <a:prstGeom prst="rect">
            <a:avLst/>
          </a:prstGeom>
        </p:spPr>
      </p:pic>
      <p:sp>
        <p:nvSpPr>
          <p:cNvPr id="181" name="Google Shape;181;p29"/>
          <p:cNvSpPr txBox="1"/>
          <p:nvPr/>
        </p:nvSpPr>
        <p:spPr>
          <a:xfrm>
            <a:off x="262759" y="801300"/>
            <a:ext cx="86868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Goal: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Exposing secrets and disrupting an organisation they perceive to be “evil” </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Typical Target: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Depends on the motives and drive of the hackers, not limited to any industry</a:t>
            </a:r>
            <a:endParaRPr sz="1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Mitigation tactics: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General cybersecurity guidance, reduce attack surface, implement IRPs, tabletop exercises, harden the perimeter defences.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600">
                <a:solidFill>
                  <a:schemeClr val="dk1"/>
                </a:solidFill>
                <a:latin typeface="IBM Plex Sans"/>
                <a:ea typeface="IBM Plex Sans"/>
                <a:cs typeface="IBM Plex Sans"/>
                <a:sym typeface="IBM Plex Sans"/>
              </a:rPr>
              <a:t>Calibre of attack complexity: </a:t>
            </a:r>
            <a:endParaRPr b="1"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Low to moderate</a:t>
            </a:r>
            <a:endParaRPr/>
          </a:p>
        </p:txBody>
      </p:sp>
      <p:sp>
        <p:nvSpPr>
          <p:cNvPr id="182" name="Google Shape;182;p29"/>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Theme by Slidesgo">
  <a:themeElements>
    <a:clrScheme name="Simple Light">
      <a:dk1>
        <a:srgbClr val="FFFFFF"/>
      </a:dk1>
      <a:lt1>
        <a:srgbClr val="0D0D0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